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348" r:id="rId3"/>
    <p:sldId id="313" r:id="rId4"/>
    <p:sldId id="352" r:id="rId5"/>
    <p:sldId id="257" r:id="rId6"/>
    <p:sldId id="353" r:id="rId7"/>
    <p:sldId id="354" r:id="rId8"/>
    <p:sldId id="355" r:id="rId9"/>
    <p:sldId id="315" r:id="rId10"/>
    <p:sldId id="323" r:id="rId11"/>
    <p:sldId id="356" r:id="rId12"/>
    <p:sldId id="362" r:id="rId13"/>
    <p:sldId id="358" r:id="rId14"/>
    <p:sldId id="359" r:id="rId15"/>
    <p:sldId id="363" r:id="rId16"/>
    <p:sldId id="360" r:id="rId17"/>
    <p:sldId id="361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19" r:id="rId26"/>
    <p:sldId id="373" r:id="rId27"/>
    <p:sldId id="372" r:id="rId28"/>
    <p:sldId id="320" r:id="rId29"/>
    <p:sldId id="374" r:id="rId30"/>
    <p:sldId id="324" r:id="rId31"/>
    <p:sldId id="282" r:id="rId32"/>
    <p:sldId id="375" r:id="rId33"/>
    <p:sldId id="334" r:id="rId34"/>
    <p:sldId id="335" r:id="rId35"/>
    <p:sldId id="349" r:id="rId36"/>
    <p:sldId id="337" r:id="rId37"/>
    <p:sldId id="350" r:id="rId38"/>
    <p:sldId id="338" r:id="rId39"/>
    <p:sldId id="340" r:id="rId40"/>
    <p:sldId id="341" r:id="rId41"/>
    <p:sldId id="342" r:id="rId42"/>
    <p:sldId id="345" r:id="rId43"/>
    <p:sldId id="351" r:id="rId44"/>
    <p:sldId id="296" r:id="rId45"/>
    <p:sldId id="346" r:id="rId46"/>
    <p:sldId id="347" r:id="rId4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9"/>
    </p:embeddedFont>
    <p:embeddedFont>
      <p:font typeface="Open Sans" panose="02010600030101010101" charset="0"/>
      <p:regular r:id="rId50"/>
      <p:bold r:id="rId51"/>
      <p:italic r:id="rId52"/>
      <p:boldItalic r:id="rId53"/>
    </p:embeddedFont>
    <p:embeddedFont>
      <p:font typeface="Open Sans Light" panose="02010600030101010101" charset="0"/>
      <p:regular r:id="rId54"/>
      <p:bold r:id="rId55"/>
      <p:italic r:id="rId56"/>
      <p:boldItalic r:id="rId57"/>
    </p:embeddedFont>
    <p:embeddedFont>
      <p:font typeface="Open Sans SemiBold" panose="02010600030101010101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chang jian" initials="Zcj" lastIdx="1" clrIdx="0">
    <p:extLst>
      <p:ext uri="{19B8F6BF-5375-455C-9EA6-DF929625EA0E}">
        <p15:presenceInfo xmlns:p15="http://schemas.microsoft.com/office/powerpoint/2012/main" userId="292c206f511c0b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8602" autoAdjust="0"/>
  </p:normalViewPr>
  <p:slideViewPr>
    <p:cSldViewPr snapToGrid="0">
      <p:cViewPr varScale="1">
        <p:scale>
          <a:sx n="133" d="100"/>
          <a:sy n="133" d="100"/>
        </p:scale>
        <p:origin x="102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the coffee machine example, we developed an erroneous environment model and verified that it does not satisfy the property.</a:t>
            </a:r>
          </a:p>
          <a:p>
            <a:r>
              <a:rPr lang="en-US" altLang="zh-CN" dirty="0"/>
              <a:t>However, this is just one case, it is often impossible to enumerate all the human behaviors.</a:t>
            </a:r>
          </a:p>
          <a:p>
            <a:r>
              <a:rPr lang="en-US" altLang="zh-CN" dirty="0"/>
              <a:t>Thus, we cannot tell what kind of errors the system can handle and what it cannot.</a:t>
            </a:r>
            <a:endParaRPr lang="zh-CN" altLang="en-US" dirty="0"/>
          </a:p>
          <a:p>
            <a:pPr marL="15875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542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009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our context, the representation of errors and the representation of robustness refer to the same thing.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3646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our context, the representation of errors and the representation of robustness refer to the same thing.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3185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EOFM is a human task model, it describes that to complete a task, what a human operator should do, when they should perform an action, and when the action is done.</a:t>
            </a:r>
          </a:p>
          <a:p>
            <a:r>
              <a:rPr lang="en-US" altLang="zh-CN" dirty="0"/>
              <a:t>A human activity or action is modeled as a state machine. 3 states: ready refers to the activity is waiting to execute, executing refers to the activity is executing, done refers to the activity is done.</a:t>
            </a:r>
          </a:p>
          <a:p>
            <a:r>
              <a:rPr lang="en-US" altLang="zh-CN" dirty="0"/>
              <a:t>Lines refer to the transitions and labels on the lines refer to the condition to execute a transition.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370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Can we extract the design decisions with respect to the robustness of an infusion pump.</a:t>
            </a:r>
          </a:p>
          <a:p>
            <a:r>
              <a:rPr lang="en-US" altLang="zh-CN" dirty="0"/>
              <a:t>Can we map the delta traces we found in the weakest assumption back to the human behavior model.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9736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event-based model, we are talking about after doing a, we should do b.</a:t>
            </a:r>
          </a:p>
          <a:p>
            <a:r>
              <a:rPr lang="en-US" altLang="zh-CN" dirty="0"/>
              <a:t>But in state-based model, we are talking about under what conditions we can do a or b.</a:t>
            </a:r>
          </a:p>
          <a:p>
            <a:r>
              <a:rPr lang="en-US" altLang="zh-CN" dirty="0"/>
              <a:t>They can be used to model the same system, but with different focus. Often, state-based model is more expressive, but we are constrained by the previous work on generating weakest assumption.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0188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definition is not limited to control theory.</a:t>
            </a:r>
          </a:p>
          <a:p>
            <a:r>
              <a:rPr lang="en-US" altLang="zh-CN" dirty="0"/>
              <a:t>Can be applied to many domains, the key is how to define the models and differences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380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Uncertainty comes from the differences between expected versus reality</a:t>
            </a:r>
          </a:p>
          <a:p>
            <a:r>
              <a:rPr lang="en-US" altLang="zh-CN" dirty="0"/>
              <a:t>I can do this all day!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3223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fc71beb8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fc71beb8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IEEE definition OK, but what is correct function, invalid inputs, and stressful env. Need more context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Fuzz testing focuses more on the erroneous input data, and chaos engineering focuses more on the stressful environment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They are great methods, but the problem for testing is that you cannot tell what a system can do and what a system cannot do exhaustively.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For the latter one, that what a system cannot do, it’s often impossible to enumerate all the errors.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But for the first one, we may be able to answer what a system can do, that’s our focus.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fc71beb8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fc71beb8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IEEE definition OK, but what is correct function, invalid inputs, and stressful env. Need more context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Fuzz testing focuses more on the erroneous input data, and chaos engineering focuses more on the stressful environment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They are great methods, but the problem for testing is that you cannot tell what a system can do and what a system cannot do exhaustively.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For the latter one, that what a system cannot do, it’s often impossible to enumerate all the errors.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But for the first one, we may be able to answer what a system can do, that’s our focus.</a:t>
            </a:r>
          </a:p>
        </p:txBody>
      </p:sp>
    </p:spTree>
    <p:extLst>
      <p:ext uri="{BB962C8B-B14F-4D97-AF65-F5344CB8AC3E}">
        <p14:creationId xmlns:p14="http://schemas.microsoft.com/office/powerpoint/2010/main" val="2557460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2018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0550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1140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4819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4427250"/>
            <a:ext cx="9144000" cy="7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4543625"/>
            <a:ext cx="4020352" cy="4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E0000"/>
              </a:buClr>
              <a:buSzPts val="5200"/>
              <a:buFont typeface="Open Sans SemiBold"/>
              <a:buNone/>
              <a:defRPr sz="5200">
                <a:solidFill>
                  <a:srgbClr val="AE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 altLang="zh-CN"/>
              <a:t>Click to edit Master subtitle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35375" y="4611900"/>
            <a:ext cx="3858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2"/>
          <p:cNvSpPr/>
          <p:nvPr/>
        </p:nvSpPr>
        <p:spPr>
          <a:xfrm>
            <a:off x="0" y="4627750"/>
            <a:ext cx="9144000" cy="51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4726900"/>
            <a:ext cx="2640049" cy="3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4627750"/>
            <a:ext cx="9144000" cy="51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4726900"/>
            <a:ext cx="2640049" cy="3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E0000"/>
              </a:buClr>
              <a:buSzPts val="2800"/>
              <a:buNone/>
              <a:defRPr>
                <a:solidFill>
                  <a:srgbClr val="AE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88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E0000"/>
              </a:buClr>
              <a:buSzPts val="2800"/>
              <a:buNone/>
              <a:defRPr>
                <a:solidFill>
                  <a:srgbClr val="AE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0" y="4627750"/>
            <a:ext cx="9144000" cy="51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4726900"/>
            <a:ext cx="2640049" cy="3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E0000"/>
              </a:buClr>
              <a:buSzPts val="2400"/>
              <a:buNone/>
              <a:defRPr sz="2400">
                <a:solidFill>
                  <a:srgbClr val="AE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29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0" name="Google Shape;40;p7"/>
          <p:cNvSpPr/>
          <p:nvPr/>
        </p:nvSpPr>
        <p:spPr>
          <a:xfrm>
            <a:off x="0" y="4627750"/>
            <a:ext cx="9144000" cy="51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4726900"/>
            <a:ext cx="2640049" cy="3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E0000"/>
              </a:buClr>
              <a:buSzPts val="4800"/>
              <a:buFont typeface="Open Sans"/>
              <a:buNone/>
              <a:defRPr sz="4800" b="1">
                <a:solidFill>
                  <a:srgbClr val="AE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AE0000"/>
              </a:buClr>
              <a:buSzPts val="4200"/>
              <a:buNone/>
              <a:defRPr sz="4200">
                <a:solidFill>
                  <a:srgbClr val="AE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altLang="zh-CN"/>
              <a:t>Click to edit Master subtitle style</a:t>
            </a: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1" name="Google Shape;51;p9"/>
          <p:cNvSpPr/>
          <p:nvPr/>
        </p:nvSpPr>
        <p:spPr>
          <a:xfrm>
            <a:off x="0" y="4627750"/>
            <a:ext cx="9144000" cy="51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4726900"/>
            <a:ext cx="2640049" cy="3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311700" y="39637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0" y="4627750"/>
            <a:ext cx="9144000" cy="51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4726900"/>
            <a:ext cx="2640049" cy="3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AE0000"/>
              </a:buClr>
              <a:buSzPts val="12000"/>
              <a:buNone/>
              <a:defRPr sz="12000">
                <a:solidFill>
                  <a:srgbClr val="AE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1"/>
          <p:cNvSpPr/>
          <p:nvPr/>
        </p:nvSpPr>
        <p:spPr>
          <a:xfrm>
            <a:off x="0" y="4627750"/>
            <a:ext cx="9144000" cy="51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075" y="4726900"/>
            <a:ext cx="2640049" cy="3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SemiBold"/>
              <a:buNone/>
              <a:defRPr sz="28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Light"/>
              <a:buChar char="●"/>
              <a:defRPr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○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■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○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■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○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 Light"/>
              <a:buChar char="■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3.xml"/><Relationship Id="rId7" Type="http://schemas.openxmlformats.org/officeDocument/2006/relationships/image" Target="../media/image2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6.xml"/><Relationship Id="rId7" Type="http://schemas.openxmlformats.org/officeDocument/2006/relationships/image" Target="../media/image21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24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9.xml"/><Relationship Id="rId7" Type="http://schemas.openxmlformats.org/officeDocument/2006/relationships/image" Target="../media/image26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6" Type="http://schemas.openxmlformats.org/officeDocument/2006/relationships/image" Target="../media/image42.png"/><Relationship Id="rId5" Type="http://schemas.openxmlformats.org/officeDocument/2006/relationships/image" Target="../media/image26.png"/><Relationship Id="rId4" Type="http://schemas.openxmlformats.org/officeDocument/2006/relationships/image" Target="../media/image4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ctrTitle"/>
          </p:nvPr>
        </p:nvSpPr>
        <p:spPr>
          <a:xfrm>
            <a:off x="311700" y="1083050"/>
            <a:ext cx="8520600" cy="160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dirty="0"/>
              <a:t>How to characterize Software Robustness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 formal approach</a:t>
            </a:r>
            <a:endParaRPr sz="24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"/>
          </p:nvPr>
        </p:nvSpPr>
        <p:spPr>
          <a:xfrm>
            <a:off x="362100" y="28573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Changjian</a:t>
            </a:r>
            <a:r>
              <a:rPr lang="en-US" sz="1800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(CJ) Zhang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Eunsuk</a:t>
            </a:r>
            <a:r>
              <a:rPr lang="en-US" sz="1800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Kang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David </a:t>
            </a:r>
            <a:r>
              <a:rPr lang="en-US" sz="1800" dirty="0" err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Garlan</a:t>
            </a:r>
            <a:endParaRPr sz="1400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666666"/>
                </a:solidFill>
              </a:rPr>
              <a:t>Carnegie Mellon University</a:t>
            </a:r>
            <a:endParaRPr sz="1400" dirty="0">
              <a:solidFill>
                <a:srgbClr val="666666"/>
              </a:solidFill>
            </a:endParaRPr>
          </a:p>
        </p:txBody>
      </p:sp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8635375" y="4611900"/>
            <a:ext cx="3858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E1B03-EAC8-4781-8E44-CCA5123E8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 Example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43225F-D1ED-420C-BB7B-904AB9A272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2843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A79F-FBBB-4C89-AA5E-EDAC1DFC5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 Example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6C8AD-3325-4163-B34C-0A4615F97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4800" y="1152475"/>
            <a:ext cx="6067500" cy="3172200"/>
          </a:xfrm>
        </p:spPr>
        <p:txBody>
          <a:bodyPr/>
          <a:lstStyle/>
          <a:p>
            <a:r>
              <a:rPr lang="en-US" altLang="zh-CN" dirty="0"/>
              <a:t>System: the coffee machine.</a:t>
            </a:r>
          </a:p>
          <a:p>
            <a:r>
              <a:rPr lang="en-US" altLang="zh-CN" dirty="0"/>
              <a:t>Environment: Human behavior.</a:t>
            </a:r>
          </a:p>
          <a:p>
            <a:endParaRPr lang="en-US" altLang="zh-CN" dirty="0"/>
          </a:p>
          <a:p>
            <a:r>
              <a:rPr lang="en-US" altLang="zh-CN" dirty="0"/>
              <a:t>A system is correct when it satisfies certain properties.</a:t>
            </a:r>
          </a:p>
          <a:p>
            <a:pPr lvl="1"/>
            <a:r>
              <a:rPr lang="en-US" altLang="zh-CN" dirty="0"/>
              <a:t>Safety Property: the system should not do something.</a:t>
            </a:r>
          </a:p>
          <a:p>
            <a:pPr lvl="1"/>
            <a:r>
              <a:rPr lang="en-US" altLang="zh-CN" dirty="0"/>
              <a:t>Liveness Property: the system should do something.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E00B7-B535-4506-887D-E5A02F82B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638962-84E2-41DE-8D8E-EFD08BAFF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09" r="15041"/>
          <a:stretch/>
        </p:blipFill>
        <p:spPr>
          <a:xfrm rot="5400000">
            <a:off x="-195509" y="1654892"/>
            <a:ext cx="3467517" cy="24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29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A79F-FBBB-4C89-AA5E-EDAC1DFC5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Behavior Model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6C8AD-3325-4163-B34C-0A4615F97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4800" y="1152475"/>
            <a:ext cx="6067500" cy="3172200"/>
          </a:xfrm>
        </p:spPr>
        <p:txBody>
          <a:bodyPr/>
          <a:lstStyle/>
          <a:p>
            <a:r>
              <a:rPr lang="en-US" altLang="zh-CN" dirty="0"/>
              <a:t>Use </a:t>
            </a:r>
            <a:r>
              <a:rPr lang="en-US" altLang="zh-CN" i="1" dirty="0"/>
              <a:t>Labelled transition system </a:t>
            </a:r>
            <a:r>
              <a:rPr lang="en-US" altLang="zh-CN" dirty="0"/>
              <a:t>(</a:t>
            </a:r>
            <a:r>
              <a:rPr lang="en-US" altLang="zh-CN" i="1" dirty="0"/>
              <a:t>LTS)</a:t>
            </a:r>
          </a:p>
          <a:p>
            <a:pPr marL="114300" indent="0">
              <a:buNone/>
            </a:pPr>
            <a:endParaRPr lang="zh-CN" alt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E00B7-B535-4506-887D-E5A02F82B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42B19-7911-4214-B3B6-E40BF7BB3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80" y="1595829"/>
            <a:ext cx="4650676" cy="1567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ACB70D-3A75-4A7E-A388-1F1F07B37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880" y="3298222"/>
            <a:ext cx="6149278" cy="1316979"/>
          </a:xfrm>
          <a:prstGeom prst="rect">
            <a:avLst/>
          </a:prstGeom>
        </p:spPr>
      </p:pic>
      <p:pic>
        <p:nvPicPr>
          <p:cNvPr id="15" name="Picture 14" descr="A picture containing indoor, table, cup, coffee&#10;&#10;Description automatically generated">
            <a:extLst>
              <a:ext uri="{FF2B5EF4-FFF2-40B4-BE49-F238E27FC236}">
                <a16:creationId xmlns:a16="http://schemas.microsoft.com/office/drawing/2014/main" id="{D2BD35C5-9A63-45F6-A489-4D6FF78DB3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56" t="24217" b="13300"/>
          <a:stretch/>
        </p:blipFill>
        <p:spPr>
          <a:xfrm>
            <a:off x="313844" y="1147682"/>
            <a:ext cx="2283780" cy="346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61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A79F-FBBB-4C89-AA5E-EDAC1DFC5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Behavior Model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6C8AD-3325-4163-B34C-0A4615F97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4800" y="1152475"/>
            <a:ext cx="6067500" cy="3172200"/>
          </a:xfrm>
        </p:spPr>
        <p:txBody>
          <a:bodyPr/>
          <a:lstStyle/>
          <a:p>
            <a:r>
              <a:rPr lang="en-US" altLang="zh-CN" dirty="0"/>
              <a:t>Use </a:t>
            </a:r>
            <a:r>
              <a:rPr lang="en-US" altLang="zh-CN" i="1" dirty="0"/>
              <a:t>Labelled transition system </a:t>
            </a:r>
            <a:r>
              <a:rPr lang="en-US" altLang="zh-CN" dirty="0"/>
              <a:t>(</a:t>
            </a:r>
            <a:r>
              <a:rPr lang="en-US" altLang="zh-CN" i="1" dirty="0"/>
              <a:t>LTS)</a:t>
            </a:r>
          </a:p>
          <a:p>
            <a:pPr marL="114300" indent="0">
              <a:buNone/>
            </a:pPr>
            <a:endParaRPr lang="zh-CN" alt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E00B7-B535-4506-887D-E5A02F82B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42B19-7911-4214-B3B6-E40BF7BB3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80" y="1595829"/>
            <a:ext cx="4650676" cy="1567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ACB70D-3A75-4A7E-A388-1F1F07B37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880" y="3298222"/>
            <a:ext cx="6149278" cy="1316979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9F44D830-EF8A-4DCA-A0A9-E908DF42D1B4}"/>
              </a:ext>
            </a:extLst>
          </p:cNvPr>
          <p:cNvSpPr/>
          <p:nvPr/>
        </p:nvSpPr>
        <p:spPr>
          <a:xfrm>
            <a:off x="4714228" y="2379650"/>
            <a:ext cx="4040972" cy="1429150"/>
          </a:xfrm>
          <a:prstGeom prst="wedgeEllipseCallout">
            <a:avLst>
              <a:gd name="adj1" fmla="val -76165"/>
              <a:gd name="adj2" fmla="val -56695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0 indicates the initial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State in red indicates the current state.</a:t>
            </a:r>
            <a:endParaRPr lang="zh-CN" altLang="en-US" sz="1600" dirty="0"/>
          </a:p>
        </p:txBody>
      </p:sp>
      <p:pic>
        <p:nvPicPr>
          <p:cNvPr id="16" name="Picture 15" descr="A picture containing indoor, table, sitting, desk&#10;&#10;Description automatically generated">
            <a:extLst>
              <a:ext uri="{FF2B5EF4-FFF2-40B4-BE49-F238E27FC236}">
                <a16:creationId xmlns:a16="http://schemas.microsoft.com/office/drawing/2014/main" id="{14A9CE73-17E9-4F2E-99A2-D5F8E2D048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08" t="26597" b="13300"/>
          <a:stretch/>
        </p:blipFill>
        <p:spPr>
          <a:xfrm>
            <a:off x="311700" y="1134902"/>
            <a:ext cx="2481735" cy="346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12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A79F-FBBB-4C89-AA5E-EDAC1DFC5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Behavior Model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6C8AD-3325-4163-B34C-0A4615F97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4800" y="1152475"/>
            <a:ext cx="6067500" cy="3172200"/>
          </a:xfrm>
        </p:spPr>
        <p:txBody>
          <a:bodyPr/>
          <a:lstStyle/>
          <a:p>
            <a:r>
              <a:rPr lang="en-US" altLang="zh-CN" dirty="0"/>
              <a:t>Use </a:t>
            </a:r>
            <a:r>
              <a:rPr lang="en-US" altLang="zh-CN" i="1" dirty="0"/>
              <a:t>Labelled transition system </a:t>
            </a:r>
            <a:r>
              <a:rPr lang="en-US" altLang="zh-CN" dirty="0"/>
              <a:t>(</a:t>
            </a:r>
            <a:r>
              <a:rPr lang="en-US" altLang="zh-CN" i="1" dirty="0"/>
              <a:t>LTS)</a:t>
            </a:r>
          </a:p>
          <a:p>
            <a:pPr marL="114300" indent="0">
              <a:buNone/>
            </a:pPr>
            <a:endParaRPr lang="zh-CN" alt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E00B7-B535-4506-887D-E5A02F82B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42B19-7911-4214-B3B6-E40BF7BB3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80" y="1595829"/>
            <a:ext cx="4650676" cy="1567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ACB70D-3A75-4A7E-A388-1F1F07B37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880" y="3298222"/>
            <a:ext cx="6149278" cy="1316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Oval 7">
                <a:extLst>
                  <a:ext uri="{FF2B5EF4-FFF2-40B4-BE49-F238E27FC236}">
                    <a16:creationId xmlns:a16="http://schemas.microsoft.com/office/drawing/2014/main" id="{9F44D830-EF8A-4DCA-A0A9-E908DF42D1B4}"/>
                  </a:ext>
                </a:extLst>
              </p:cNvPr>
              <p:cNvSpPr/>
              <p:nvPr/>
            </p:nvSpPr>
            <p:spPr>
              <a:xfrm>
                <a:off x="4714228" y="2379650"/>
                <a:ext cx="4040972" cy="1407550"/>
              </a:xfrm>
              <a:prstGeom prst="wedgeEllipseCallout">
                <a:avLst>
                  <a:gd name="adj1" fmla="val -67489"/>
                  <a:gd name="adj2" fmla="val -79087"/>
                </a:avLst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A line indicates a transition from state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1600" dirty="0"/>
                  <a:t> to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sz="16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The label indicates the name of the transition.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8" name="Speech Bubble: Oval 7">
                <a:extLst>
                  <a:ext uri="{FF2B5EF4-FFF2-40B4-BE49-F238E27FC236}">
                    <a16:creationId xmlns:a16="http://schemas.microsoft.com/office/drawing/2014/main" id="{9F44D830-EF8A-4DCA-A0A9-E908DF42D1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228" y="2379650"/>
                <a:ext cx="4040972" cy="1407550"/>
              </a:xfrm>
              <a:prstGeom prst="wedgeEllipseCallout">
                <a:avLst>
                  <a:gd name="adj1" fmla="val -67489"/>
                  <a:gd name="adj2" fmla="val -7908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picture containing indoor, cup, coffee, table&#10;&#10;Description automatically generated">
            <a:extLst>
              <a:ext uri="{FF2B5EF4-FFF2-40B4-BE49-F238E27FC236}">
                <a16:creationId xmlns:a16="http://schemas.microsoft.com/office/drawing/2014/main" id="{C57117A7-B687-458E-8E0A-A24A5E2AE2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61" t="22313" b="17410"/>
          <a:stretch/>
        </p:blipFill>
        <p:spPr>
          <a:xfrm>
            <a:off x="310649" y="1152475"/>
            <a:ext cx="2454151" cy="346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90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A79F-FBBB-4C89-AA5E-EDAC1DFC5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Safety Property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6C8AD-3325-4163-B34C-0A4615F97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4800" y="1152475"/>
            <a:ext cx="6067500" cy="3172200"/>
          </a:xfrm>
        </p:spPr>
        <p:txBody>
          <a:bodyPr/>
          <a:lstStyle/>
          <a:p>
            <a:r>
              <a:rPr lang="en-US" altLang="zh-CN" dirty="0"/>
              <a:t>A </a:t>
            </a:r>
            <a:r>
              <a:rPr lang="en-US" altLang="zh-CN" i="1" dirty="0"/>
              <a:t>safety property </a:t>
            </a:r>
            <a:r>
              <a:rPr lang="en-US" altLang="zh-CN" dirty="0"/>
              <a:t>is an LTS which describes the acceptable behavior of the system.</a:t>
            </a:r>
          </a:p>
          <a:p>
            <a:r>
              <a:rPr lang="en-US" altLang="zh-CN" dirty="0"/>
              <a:t>E.g., brewing only when the mug is placed.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E00B7-B535-4506-887D-E5A02F82B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ED8FA7-69F4-4A6B-A91F-2C9CBC9EE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704" y="2340104"/>
            <a:ext cx="4236295" cy="1984571"/>
          </a:xfrm>
          <a:prstGeom prst="rect">
            <a:avLst/>
          </a:prstGeom>
        </p:spPr>
      </p:pic>
      <p:pic>
        <p:nvPicPr>
          <p:cNvPr id="8" name="Picture 7" descr="A picture containing indoor, coffee, table, sitting&#10;&#10;Description automatically generated">
            <a:extLst>
              <a:ext uri="{FF2B5EF4-FFF2-40B4-BE49-F238E27FC236}">
                <a16:creationId xmlns:a16="http://schemas.microsoft.com/office/drawing/2014/main" id="{A365FA69-7CFF-4447-A260-F19A12FCEA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58" b="10271"/>
          <a:stretch/>
        </p:blipFill>
        <p:spPr>
          <a:xfrm>
            <a:off x="311700" y="1147683"/>
            <a:ext cx="2262621" cy="34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01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A79F-FBBB-4C89-AA5E-EDAC1DFC5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Safety Property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6C8AD-3325-4163-B34C-0A4615F97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4800" y="1152475"/>
            <a:ext cx="6067500" cy="3172200"/>
          </a:xfrm>
        </p:spPr>
        <p:txBody>
          <a:bodyPr/>
          <a:lstStyle/>
          <a:p>
            <a:r>
              <a:rPr lang="en-US" altLang="zh-CN" dirty="0"/>
              <a:t>A </a:t>
            </a:r>
            <a:r>
              <a:rPr lang="en-US" altLang="zh-CN" i="1" dirty="0"/>
              <a:t>safety property </a:t>
            </a:r>
            <a:r>
              <a:rPr lang="en-US" altLang="zh-CN" dirty="0"/>
              <a:t>is an LTS which describes the acceptable behavior of the system.</a:t>
            </a:r>
          </a:p>
          <a:p>
            <a:r>
              <a:rPr lang="en-US" altLang="zh-CN" dirty="0"/>
              <a:t>E.g., brewing only when the mug is placed.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E00B7-B535-4506-887D-E5A02F82B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ED8FA7-69F4-4A6B-A91F-2C9CBC9EE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704" y="2340104"/>
            <a:ext cx="4236295" cy="1984571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D0AB162-367D-4F87-8AC4-4206A1E610A0}"/>
              </a:ext>
            </a:extLst>
          </p:cNvPr>
          <p:cNvSpPr/>
          <p:nvPr/>
        </p:nvSpPr>
        <p:spPr>
          <a:xfrm>
            <a:off x="4694400" y="2571750"/>
            <a:ext cx="4046400" cy="1317600"/>
          </a:xfrm>
          <a:prstGeom prst="wedgeEllipseCallout">
            <a:avLst>
              <a:gd name="adj1" fmla="val -64661"/>
              <a:gd name="adj2" fmla="val -26389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-1 indicates the error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The system should not reach the error state.</a:t>
            </a:r>
            <a:endParaRPr lang="zh-CN" altLang="en-US" sz="1600" dirty="0"/>
          </a:p>
        </p:txBody>
      </p:sp>
      <p:pic>
        <p:nvPicPr>
          <p:cNvPr id="11" name="Picture 10" descr="A picture containing indoor, table, sitting, coffee&#10;&#10;Description automatically generated">
            <a:extLst>
              <a:ext uri="{FF2B5EF4-FFF2-40B4-BE49-F238E27FC236}">
                <a16:creationId xmlns:a16="http://schemas.microsoft.com/office/drawing/2014/main" id="{90C58E11-E024-4BB1-9F64-5F4B0355A3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78" b="8652"/>
          <a:stretch/>
        </p:blipFill>
        <p:spPr>
          <a:xfrm>
            <a:off x="311700" y="1147683"/>
            <a:ext cx="2204769" cy="34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34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A79F-FBBB-4C89-AA5E-EDAC1DFC5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Safety Property Satisfied!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6C8AD-3325-4163-B34C-0A4615F97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4800" y="1152475"/>
            <a:ext cx="6067500" cy="3172200"/>
          </a:xfrm>
        </p:spPr>
        <p:txBody>
          <a:bodyPr/>
          <a:lstStyle/>
          <a:p>
            <a:r>
              <a:rPr lang="en-US" altLang="zh-CN" dirty="0"/>
              <a:t>The property is satisfied by model checking.</a:t>
            </a:r>
          </a:p>
          <a:p>
            <a:pPr marL="114300" indent="0">
              <a:buNone/>
            </a:pPr>
            <a:endParaRPr lang="zh-CN" alt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E00B7-B535-4506-887D-E5A02F82B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42B19-7911-4214-B3B6-E40BF7BB3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80" y="1595829"/>
            <a:ext cx="4650676" cy="1567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ACB70D-3A75-4A7E-A388-1F1F07B37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880" y="3298222"/>
            <a:ext cx="6149278" cy="13169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CA4F34-47CF-443B-83A8-8C57833B0D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09" r="15041"/>
          <a:stretch/>
        </p:blipFill>
        <p:spPr>
          <a:xfrm rot="5400000">
            <a:off x="-195509" y="1654892"/>
            <a:ext cx="3467517" cy="24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6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4F03E39-420C-4813-9887-ED7F79368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80" y="3119427"/>
            <a:ext cx="5169460" cy="14465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ED375E-D52D-422F-BEB6-32D71ABF7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880" y="1147683"/>
            <a:ext cx="6149278" cy="1316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00A79F-FBBB-4C89-AA5E-EDAC1DFC5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of Human Error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E00B7-B535-4506-887D-E5A02F82B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CA4F34-47CF-443B-83A8-8C57833B0D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09" r="15041"/>
          <a:stretch/>
        </p:blipFill>
        <p:spPr>
          <a:xfrm rot="5400000">
            <a:off x="-195509" y="1654892"/>
            <a:ext cx="3467517" cy="2453100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EC840699-3188-4CF2-B495-BB89BCE5FA58}"/>
              </a:ext>
            </a:extLst>
          </p:cNvPr>
          <p:cNvSpPr/>
          <p:nvPr/>
        </p:nvSpPr>
        <p:spPr>
          <a:xfrm>
            <a:off x="311699" y="1471726"/>
            <a:ext cx="2930400" cy="1397422"/>
          </a:xfrm>
          <a:prstGeom prst="wedgeEllipseCallout">
            <a:avLst>
              <a:gd name="adj1" fmla="val 68110"/>
              <a:gd name="adj2" fmla="val 68684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Forgot to place the mug!!!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7443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A79F-FBBB-4C89-AA5E-EDAC1DFC5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of Human Error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E00B7-B535-4506-887D-E5A02F82B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CA4F34-47CF-443B-83A8-8C57833B0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09" r="15041"/>
          <a:stretch/>
        </p:blipFill>
        <p:spPr>
          <a:xfrm rot="5400000">
            <a:off x="-195509" y="1654892"/>
            <a:ext cx="3467517" cy="2453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5665E5-CCE7-4B49-AB61-FDFF07DC8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880" y="1147683"/>
            <a:ext cx="4650676" cy="15676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4BA46D-5905-419C-AE5E-FD457C0EF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880" y="3119427"/>
            <a:ext cx="5169460" cy="144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6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A6B3F-0DBA-4E4B-BC93-72AF7EC9F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8E7D1-B484-4B99-9DFE-04AC4B734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zh-CN" dirty="0"/>
              <a:t>What is Robustness?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zh-CN" dirty="0"/>
              <a:t>Motivation Example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zh-CN" dirty="0"/>
              <a:t>Generating Weakest Assumption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zh-CN" dirty="0"/>
              <a:t>Representation of Robustness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zh-CN" dirty="0"/>
              <a:t>Discussion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83728-1E31-4115-97A2-34B71D32D9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4938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A79F-FBBB-4C89-AA5E-EDAC1DFC5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of Human Error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E00B7-B535-4506-887D-E5A02F82B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5665E5-CCE7-4B49-AB61-FDFF07DC8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80" y="1147683"/>
            <a:ext cx="4650676" cy="15676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8749A3-B373-4C48-B756-251A30BC7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880" y="3119427"/>
            <a:ext cx="5424972" cy="1495774"/>
          </a:xfrm>
          <a:prstGeom prst="rect">
            <a:avLst/>
          </a:prstGeom>
        </p:spPr>
      </p:pic>
      <p:pic>
        <p:nvPicPr>
          <p:cNvPr id="8" name="Picture 7" descr="A picture containing indoor, table, sitting, desk&#10;&#10;Description automatically generated">
            <a:extLst>
              <a:ext uri="{FF2B5EF4-FFF2-40B4-BE49-F238E27FC236}">
                <a16:creationId xmlns:a16="http://schemas.microsoft.com/office/drawing/2014/main" id="{F0570E0C-AFC3-407F-978C-46642A0D14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08" t="26597" b="13300"/>
          <a:stretch/>
        </p:blipFill>
        <p:spPr>
          <a:xfrm>
            <a:off x="311700" y="1134902"/>
            <a:ext cx="2481735" cy="346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96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A79F-FBBB-4C89-AA5E-EDAC1DFC5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of Human Error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E00B7-B535-4506-887D-E5A02F82B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8" name="Picture 7" descr="A picture containing indoor, table, sitting, desk&#10;&#10;Description automatically generated">
            <a:extLst>
              <a:ext uri="{FF2B5EF4-FFF2-40B4-BE49-F238E27FC236}">
                <a16:creationId xmlns:a16="http://schemas.microsoft.com/office/drawing/2014/main" id="{F0570E0C-AFC3-407F-978C-46642A0D1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08" t="26597" b="13300"/>
          <a:stretch/>
        </p:blipFill>
        <p:spPr>
          <a:xfrm>
            <a:off x="311700" y="1134902"/>
            <a:ext cx="2481735" cy="3467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6F7DF-C735-4F1B-9EAB-1026C5A96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880" y="3119427"/>
            <a:ext cx="5460116" cy="1482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7D160E-3909-44F4-A5AA-A13961846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880" y="1134902"/>
            <a:ext cx="4755229" cy="173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66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A79F-FBBB-4C89-AA5E-EDAC1DFC5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of Human Error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E00B7-B535-4506-887D-E5A02F82B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8" name="Picture 7" descr="A picture containing indoor, table, sitting, desk&#10;&#10;Description automatically generated">
            <a:extLst>
              <a:ext uri="{FF2B5EF4-FFF2-40B4-BE49-F238E27FC236}">
                <a16:creationId xmlns:a16="http://schemas.microsoft.com/office/drawing/2014/main" id="{F0570E0C-AFC3-407F-978C-46642A0D14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08" t="26597" b="13300"/>
          <a:stretch/>
        </p:blipFill>
        <p:spPr>
          <a:xfrm>
            <a:off x="311700" y="1134902"/>
            <a:ext cx="2481735" cy="3467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A8FDCD-737F-459D-BC13-F52F4700E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880" y="1134902"/>
            <a:ext cx="4667642" cy="1730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DFF4FB-DDBF-42C5-932E-933F9B083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1880" y="3119427"/>
            <a:ext cx="5479154" cy="148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40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A79F-FBBB-4C89-AA5E-EDAC1DFC5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of Human Error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E00B7-B535-4506-887D-E5A02F82B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B63E2-9CC0-4DAC-B65E-4A21C9852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880" y="1134902"/>
            <a:ext cx="4900660" cy="18170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3A4067-9532-464B-84B4-FC5A49BBC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880" y="3119428"/>
            <a:ext cx="5441357" cy="1482993"/>
          </a:xfrm>
          <a:prstGeom prst="rect">
            <a:avLst/>
          </a:prstGeom>
        </p:spPr>
      </p:pic>
      <p:pic>
        <p:nvPicPr>
          <p:cNvPr id="9" name="Picture 8" descr="A picture containing indoor, coffee, table, sitting&#10;&#10;Description automatically generated">
            <a:extLst>
              <a:ext uri="{FF2B5EF4-FFF2-40B4-BE49-F238E27FC236}">
                <a16:creationId xmlns:a16="http://schemas.microsoft.com/office/drawing/2014/main" id="{A2BDF36E-6F77-41BB-AF40-994605A34B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358" b="10271"/>
          <a:stretch/>
        </p:blipFill>
        <p:spPr>
          <a:xfrm>
            <a:off x="311700" y="1147683"/>
            <a:ext cx="2262621" cy="34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66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82958-137D-4133-B028-0E9B88120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Formal View of Testing Robustness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4A8568-25BC-497E-A443-B8527974595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172200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US" altLang="zh-CN" dirty="0"/>
                  <a:t>For a given LTS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, we define: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is a sequence of transitions from the initial state called a </a:t>
                </a:r>
                <a:r>
                  <a:rPr lang="en-US" altLang="zh-CN" sz="1600" i="1" dirty="0"/>
                  <a:t>trace</a:t>
                </a:r>
                <a:r>
                  <a:rPr lang="en-US" altLang="zh-CN" sz="1600" dirty="0"/>
                  <a:t>, e.g.,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h𝑃𝑙𝑎𝑐𝑒𝑀𝑢𝑔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h𝐴𝑑𝑑𝑂𝑟𝑅𝑒𝑝𝑙𝑎𝑐𝑒𝑃𝑜𝑑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h𝐿𝑜𝑤𝑒𝑟𝐻𝑎𝑛𝑑𝑙𝑒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h𝑃𝑟𝑒𝑠𝑠𝐵𝑟𝑒𝑤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,…&gt;</m:t>
                    </m:r>
                  </m:oMath>
                </a14:m>
                <a:endParaRPr lang="en-US" altLang="zh-CN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𝐵𝑒h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1600" dirty="0"/>
                  <a:t>is a set of all the traces of a system indicating its behavior, e.g.,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{&lt;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h𝑃𝑙𝑎𝑐𝑒𝑀𝑢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&gt;, &lt;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h𝑃𝑙𝑎𝑐𝑒𝑀𝑢𝑔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h𝐴𝑑𝑑𝑂𝑟𝑅𝑒𝑝𝑙𝑎𝑐𝑒𝑃𝑜𝑑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&gt;, …}</m:t>
                    </m:r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4A8568-25BC-497E-A443-B85279745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1722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D67E7-69C5-4881-A0E9-E6B71855EF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0569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82958-137D-4133-B028-0E9B88120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Formal View of Testing Robustness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4A8568-25BC-497E-A443-B8527974595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4"/>
                <a:ext cx="8520600" cy="3462725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US" altLang="zh-CN" sz="14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1400" dirty="0"/>
                  <a:t> be the LTS spec of the system,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sz="1400" dirty="0"/>
                  <a:t> be the spec of the expected environment,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1400" dirty="0"/>
                  <a:t> be the safety property to hold, then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1400" dirty="0"/>
                  <a:t> is correct if</a:t>
                </a:r>
              </a:p>
              <a:p>
                <a:pPr marL="114300" indent="0">
                  <a:buNone/>
                </a:pPr>
                <a:endParaRPr lang="en-US" altLang="zh-CN" sz="1400" dirty="0"/>
              </a:p>
              <a:p>
                <a:pPr marL="114300" indent="0">
                  <a:buNone/>
                </a:pPr>
                <a:r>
                  <a:rPr lang="en-US" altLang="zh-CN" sz="1400" dirty="0"/>
                  <a:t>That is, for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𝐵𝑒h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400" dirty="0"/>
                  <a:t>, it will not lead the system to the error state.</a:t>
                </a:r>
              </a:p>
              <a:p>
                <a:pPr marL="114300" indent="0">
                  <a:buNone/>
                </a:pPr>
                <a:endParaRPr lang="en-US" altLang="zh-CN" sz="1400" dirty="0"/>
              </a:p>
              <a:p>
                <a:pPr marL="114300" indent="0">
                  <a:buNone/>
                </a:pPr>
                <a:r>
                  <a:rPr lang="en-US" altLang="zh-CN" sz="1400" dirty="0"/>
                  <a:t>Then, to characterize robustness, let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400" dirty="0"/>
                  <a:t>be a </a:t>
                </a:r>
                <a:r>
                  <a:rPr lang="en-US" altLang="zh-CN" sz="1400" i="1" dirty="0"/>
                  <a:t>mutated environment </a:t>
                </a:r>
                <a:r>
                  <a:rPr lang="en-US" altLang="zh-CN" sz="1400" dirty="0"/>
                  <a:t>which deviates from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sz="1400" dirty="0"/>
                  <a:t>, we test whether the system is still correct, i.e.,</a:t>
                </a:r>
              </a:p>
              <a:p>
                <a:pPr marL="114300" indent="0">
                  <a:buNone/>
                </a:pPr>
                <a:endParaRPr lang="en-US" altLang="zh-CN" sz="1400" dirty="0"/>
              </a:p>
              <a:p>
                <a:pPr marL="114300" indent="0">
                  <a:buNone/>
                </a:pPr>
                <a:r>
                  <a:rPr lang="en-US" altLang="zh-CN" sz="1400" dirty="0"/>
                  <a:t>If it does, then for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∀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𝐵𝑒h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1400" dirty="0"/>
                  <a:t>, it will not lead to the error state.</a:t>
                </a:r>
              </a:p>
              <a:p>
                <a:pPr marL="114300" indent="0">
                  <a:buNone/>
                </a:pPr>
                <a:endParaRPr lang="en-US" altLang="zh-CN" sz="1400" dirty="0"/>
              </a:p>
              <a:p>
                <a:pPr marL="114300" indent="0">
                  <a:buNone/>
                </a:pPr>
                <a:r>
                  <a:rPr lang="en-US" altLang="zh-CN" sz="1400" dirty="0"/>
                  <a:t>The deviations can be represented by</a:t>
                </a:r>
              </a:p>
              <a:p>
                <a:pPr marL="114300" indent="0">
                  <a:buNone/>
                </a:pPr>
                <a:endParaRPr lang="en-US" altLang="zh-CN" sz="1400" dirty="0"/>
              </a:p>
              <a:p>
                <a:pPr marL="114300" indent="0">
                  <a:buNone/>
                </a:pPr>
                <a:r>
                  <a:rPr lang="en-US" altLang="zh-CN" sz="1400" dirty="0"/>
                  <a:t>then we say system S is robust against the deviations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sz="1600" dirty="0"/>
                  <a:t>.</a:t>
                </a:r>
                <a:endParaRPr lang="zh-CN" altLang="en-US" sz="16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4A8568-25BC-497E-A443-B85279745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4"/>
                <a:ext cx="8520600" cy="3462725"/>
              </a:xfrm>
              <a:blipFill>
                <a:blip r:embed="rId6"/>
                <a:stretch>
                  <a:fillRect b="-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D67E7-69C5-4881-A0E9-E6B71855EF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436186-52EA-4D6F-9F74-378B4E6107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790247" y="1703097"/>
            <a:ext cx="888686" cy="2290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ADDB505-DB55-4381-A49F-EA62EDE063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758706" y="2974591"/>
            <a:ext cx="1088914" cy="2290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B44020-DD80-47FA-B9D0-F6091DB5B25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173829" y="4052446"/>
            <a:ext cx="2362971" cy="22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37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82958-137D-4133-B028-0E9B88120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Formal View of Testing Robustness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4A8568-25BC-497E-A443-B8527974595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4"/>
                <a:ext cx="8520600" cy="3462725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US" altLang="zh-CN" sz="14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1400" dirty="0"/>
                  <a:t> be the LTS spec of the system,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sz="1400" dirty="0"/>
                  <a:t> be the spec of the expected environment,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1400" dirty="0"/>
                  <a:t> be the safety property to hold, then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1400" dirty="0"/>
                  <a:t> is correct if</a:t>
                </a:r>
              </a:p>
              <a:p>
                <a:pPr marL="114300" indent="0">
                  <a:buNone/>
                </a:pPr>
                <a:endParaRPr lang="en-US" altLang="zh-CN" sz="1400" dirty="0"/>
              </a:p>
              <a:p>
                <a:pPr marL="114300" indent="0">
                  <a:buNone/>
                </a:pPr>
                <a:r>
                  <a:rPr lang="en-US" altLang="zh-CN" sz="1400" dirty="0"/>
                  <a:t>That is, for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𝐵𝑒h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400" dirty="0"/>
                  <a:t>, it will not lead the system to the error state.</a:t>
                </a:r>
              </a:p>
              <a:p>
                <a:pPr marL="114300" indent="0">
                  <a:buNone/>
                </a:pPr>
                <a:endParaRPr lang="en-US" altLang="zh-CN" sz="1400" dirty="0"/>
              </a:p>
              <a:p>
                <a:pPr marL="114300" indent="0">
                  <a:buNone/>
                </a:pPr>
                <a:r>
                  <a:rPr lang="en-US" altLang="zh-CN" sz="1400" dirty="0"/>
                  <a:t>Then, to characterize robustness, let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400" dirty="0"/>
                  <a:t>be a </a:t>
                </a:r>
                <a:r>
                  <a:rPr lang="en-US" altLang="zh-CN" sz="1400" i="1" dirty="0"/>
                  <a:t>mutated environment </a:t>
                </a:r>
                <a:r>
                  <a:rPr lang="en-US" altLang="zh-CN" sz="1400" dirty="0"/>
                  <a:t>which deviates from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sz="1400" dirty="0"/>
                  <a:t>, we test whether the system is still correct, i.e.,</a:t>
                </a:r>
              </a:p>
              <a:p>
                <a:pPr marL="114300" indent="0">
                  <a:buNone/>
                </a:pPr>
                <a:endParaRPr lang="en-US" altLang="zh-CN" sz="1400" dirty="0"/>
              </a:p>
              <a:p>
                <a:pPr marL="114300" indent="0">
                  <a:buNone/>
                </a:pPr>
                <a:r>
                  <a:rPr lang="en-US" altLang="zh-CN" sz="1400" dirty="0"/>
                  <a:t>If it does, then for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∀</m:t>
                    </m:r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𝐵𝑒h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1400" dirty="0"/>
                  <a:t>, it will not lead to the error state.</a:t>
                </a:r>
              </a:p>
              <a:p>
                <a:pPr marL="114300" indent="0">
                  <a:buNone/>
                </a:pPr>
                <a:endParaRPr lang="en-US" altLang="zh-CN" sz="1400" dirty="0"/>
              </a:p>
              <a:p>
                <a:pPr marL="114300" indent="0">
                  <a:buNone/>
                </a:pPr>
                <a:r>
                  <a:rPr lang="en-US" altLang="zh-CN" sz="1400" dirty="0"/>
                  <a:t>The deviations can be represented by</a:t>
                </a:r>
              </a:p>
              <a:p>
                <a:pPr marL="114300" indent="0">
                  <a:buNone/>
                </a:pPr>
                <a:endParaRPr lang="en-US" altLang="zh-CN" sz="1400" dirty="0"/>
              </a:p>
              <a:p>
                <a:pPr marL="114300" indent="0">
                  <a:buNone/>
                </a:pPr>
                <a:r>
                  <a:rPr lang="en-US" altLang="zh-CN" sz="1400" dirty="0"/>
                  <a:t>then we say system S is robust against the deviations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sz="1600" dirty="0"/>
                  <a:t>.</a:t>
                </a:r>
                <a:endParaRPr lang="zh-CN" altLang="en-US" sz="16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4A8568-25BC-497E-A443-B85279745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4"/>
                <a:ext cx="8520600" cy="3462725"/>
              </a:xfrm>
              <a:blipFill>
                <a:blip r:embed="rId6"/>
                <a:stretch>
                  <a:fillRect b="-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D67E7-69C5-4881-A0E9-E6B71855EF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436186-52EA-4D6F-9F74-378B4E6107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790247" y="1703097"/>
            <a:ext cx="888686" cy="2290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ADDB505-DB55-4381-A49F-EA62EDE063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758706" y="2974591"/>
            <a:ext cx="1088914" cy="2290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B44020-DD80-47FA-B9D0-F6091DB5B25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173829" y="4052446"/>
            <a:ext cx="2362971" cy="2290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Speech Bubble: Oval 7">
                <a:extLst>
                  <a:ext uri="{FF2B5EF4-FFF2-40B4-BE49-F238E27FC236}">
                    <a16:creationId xmlns:a16="http://schemas.microsoft.com/office/drawing/2014/main" id="{DB424024-08D5-404D-9254-BF830B28056A}"/>
                  </a:ext>
                </a:extLst>
              </p:cNvPr>
              <p:cNvSpPr/>
              <p:nvPr/>
            </p:nvSpPr>
            <p:spPr>
              <a:xfrm>
                <a:off x="577355" y="1396800"/>
                <a:ext cx="2947237" cy="1512577"/>
              </a:xfrm>
              <a:prstGeom prst="wedgeEllipseCallout">
                <a:avLst>
                  <a:gd name="adj1" fmla="val -31093"/>
                  <a:gd name="adj2" fmla="val 75828"/>
                </a:avLst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/>
                  <a:t>In testing, often more interested in the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sz="1600" dirty="0"/>
                  <a:t> that does not satisfy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1600" dirty="0"/>
                  <a:t>.</a:t>
                </a:r>
                <a:endParaRPr lang="zh-CN" altLang="en-US" sz="1600" dirty="0"/>
              </a:p>
            </p:txBody>
          </p:sp>
        </mc:Choice>
        <mc:Fallback>
          <p:sp>
            <p:nvSpPr>
              <p:cNvPr id="8" name="Speech Bubble: Oval 7">
                <a:extLst>
                  <a:ext uri="{FF2B5EF4-FFF2-40B4-BE49-F238E27FC236}">
                    <a16:creationId xmlns:a16="http://schemas.microsoft.com/office/drawing/2014/main" id="{DB424024-08D5-404D-9254-BF830B280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55" y="1396800"/>
                <a:ext cx="2947237" cy="1512577"/>
              </a:xfrm>
              <a:prstGeom prst="wedgeEllipseCallout">
                <a:avLst>
                  <a:gd name="adj1" fmla="val -31093"/>
                  <a:gd name="adj2" fmla="val 75828"/>
                </a:avLst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C5A16ACA-320F-4E4C-80B4-B6344554C488}"/>
              </a:ext>
            </a:extLst>
          </p:cNvPr>
          <p:cNvSpPr/>
          <p:nvPr/>
        </p:nvSpPr>
        <p:spPr>
          <a:xfrm>
            <a:off x="5799571" y="3038400"/>
            <a:ext cx="2559629" cy="1441568"/>
          </a:xfrm>
          <a:prstGeom prst="wedgeEllipseCallout">
            <a:avLst>
              <a:gd name="adj1" fmla="val -67050"/>
              <a:gd name="adj2" fmla="val -67069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Hard to explore all the possible deviations!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64657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82958-137D-4133-B028-0E9B88120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Another way around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4A8568-25BC-497E-A443-B8527974595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172200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US" altLang="zh-CN" sz="14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1400" dirty="0"/>
                  <a:t> be the LTS spec of the system,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1400" dirty="0"/>
                  <a:t> be the safety property to hold, we have</a:t>
                </a:r>
              </a:p>
              <a:p>
                <a:pPr marL="114300" indent="0">
                  <a:buNone/>
                </a:pPr>
                <a:endParaRPr lang="en-US" altLang="zh-CN" sz="1400" dirty="0"/>
              </a:p>
              <a:p>
                <a:pPr marL="114300" indent="0">
                  <a:buNone/>
                </a:pPr>
                <a:endParaRPr lang="en-US" altLang="zh-CN" sz="1400" dirty="0"/>
              </a:p>
              <a:p>
                <a:pPr marL="114300" indent="0">
                  <a:buNone/>
                </a:pPr>
                <a:r>
                  <a:rPr lang="en-US" altLang="zh-CN" sz="1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𝑊𝐸</m:t>
                        </m:r>
                      </m:e>
                      <m:sub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is the </a:t>
                </a:r>
                <a:r>
                  <a:rPr lang="en-US" altLang="zh-CN" sz="1400" i="1" dirty="0"/>
                  <a:t>weakest assumption </a:t>
                </a:r>
                <a:r>
                  <a:rPr lang="en-US" altLang="zh-CN" sz="1400" dirty="0"/>
                  <a:t>of the environment for system 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1400" dirty="0"/>
                  <a:t> to ensure 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1400" dirty="0"/>
                  <a:t>, i.e.,</a:t>
                </a:r>
              </a:p>
              <a:p>
                <a:pPr marL="114300" indent="0">
                  <a:buNone/>
                </a:pPr>
                <a:endParaRPr lang="en-US" altLang="zh-CN" sz="1400" dirty="0"/>
              </a:p>
              <a:p>
                <a:pPr marL="114300" indent="0">
                  <a:buNone/>
                </a:pPr>
                <a:endParaRPr lang="en-US" altLang="zh-CN" sz="1400" dirty="0"/>
              </a:p>
              <a:p>
                <a:pPr marL="114300" indent="0">
                  <a:buNone/>
                </a:pPr>
                <a:r>
                  <a:rPr lang="en-US" altLang="zh-CN" sz="1400" dirty="0"/>
                  <a:t>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zh-CN" sz="1400" i="1" dirty="0" err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400" dirty="0"/>
                  <a:t>indicates the maximum deviations that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1400" dirty="0"/>
                  <a:t> can handle compared to the expected environment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sz="1400" dirty="0"/>
                  <a:t>, where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4A8568-25BC-497E-A443-B85279745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172200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D67E7-69C5-4881-A0E9-E6B71855EF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1F9938-41F4-4598-942E-104523FCD7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945251" y="1640284"/>
            <a:ext cx="1253486" cy="2290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8AB86B-6194-4617-A4D8-344E830D163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495650" y="2371195"/>
            <a:ext cx="4152687" cy="2290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BED998-A5FF-4F7F-B4B3-6DE41545B1E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173823" y="3222783"/>
            <a:ext cx="2796343" cy="22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46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3759E-FD54-4DD3-AA7D-6A433DB1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Questions to solve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E4D570-2A79-4756-9188-68C2A44C8A6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spcBef>
                    <a:spcPts val="400"/>
                  </a:spcBef>
                  <a:spcAft>
                    <a:spcPts val="400"/>
                  </a:spcAft>
                  <a:buNone/>
                </a:pPr>
                <a:endParaRPr lang="en-US" altLang="zh-CN" dirty="0"/>
              </a:p>
              <a:p>
                <a:pPr>
                  <a:spcBef>
                    <a:spcPts val="800"/>
                  </a:spcBef>
                  <a:spcAft>
                    <a:spcPts val="800"/>
                  </a:spcAft>
                </a:pPr>
                <a:r>
                  <a:rPr lang="en-US" altLang="zh-CN" dirty="0"/>
                  <a:t>How to extract the </a:t>
                </a:r>
                <a:r>
                  <a:rPr lang="en-US" altLang="zh-CN" i="1" dirty="0"/>
                  <a:t>weakest assumption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CN" i="1" dirty="0"/>
                  <a:t> </a:t>
                </a:r>
                <a:r>
                  <a:rPr lang="en-US" altLang="zh-CN" dirty="0"/>
                  <a:t>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?</a:t>
                </a:r>
              </a:p>
              <a:p>
                <a:pPr>
                  <a:spcBef>
                    <a:spcPts val="800"/>
                  </a:spcBef>
                  <a:spcAft>
                    <a:spcPts val="800"/>
                  </a:spcAft>
                </a:pPr>
                <a:r>
                  <a:rPr lang="en-US" altLang="zh-CN" dirty="0"/>
                  <a:t>What’s the interpretation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CN" dirty="0"/>
                  <a:t>?</a:t>
                </a:r>
              </a:p>
              <a:p>
                <a:pPr>
                  <a:spcBef>
                    <a:spcPts val="800"/>
                  </a:spcBef>
                  <a:spcAft>
                    <a:spcPts val="800"/>
                  </a:spcAft>
                </a:pPr>
                <a:r>
                  <a:rPr lang="en-US" altLang="zh-CN" dirty="0"/>
                  <a:t>What does it mean by “the system can handle a trace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dirty="0"/>
                  <a:t> of deviation”?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E4D570-2A79-4756-9188-68C2A44C8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A8BA7-B363-4B6B-9379-B6B88F7BA7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587D7A-2580-4BD2-8E92-15CD3197E80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0764" y="1258399"/>
            <a:ext cx="5336993" cy="2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80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3759E-FD54-4DD3-AA7D-6A433DB1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Questions to solve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E4D570-2A79-4756-9188-68C2A44C8A6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spcBef>
                    <a:spcPts val="400"/>
                  </a:spcBef>
                  <a:spcAft>
                    <a:spcPts val="400"/>
                  </a:spcAft>
                  <a:buNone/>
                </a:pPr>
                <a:endParaRPr lang="en-US" altLang="zh-CN" dirty="0"/>
              </a:p>
              <a:p>
                <a:pPr>
                  <a:spcBef>
                    <a:spcPts val="800"/>
                  </a:spcBef>
                  <a:spcAft>
                    <a:spcPts val="800"/>
                  </a:spcAft>
                </a:pPr>
                <a:r>
                  <a:rPr lang="en-US" altLang="zh-CN" dirty="0">
                    <a:solidFill>
                      <a:schemeClr val="bg1">
                        <a:lumMod val="75000"/>
                      </a:schemeClr>
                    </a:solidFill>
                  </a:rPr>
                  <a:t>How to extract the </a:t>
                </a:r>
                <a:r>
                  <a:rPr lang="en-US" altLang="zh-CN" i="1" dirty="0">
                    <a:solidFill>
                      <a:schemeClr val="bg1">
                        <a:lumMod val="75000"/>
                      </a:schemeClr>
                    </a:solidFill>
                  </a:rPr>
                  <a:t>weakest assumption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CN" i="1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>
                        <a:lumMod val="75000"/>
                      </a:schemeClr>
                    </a:solidFill>
                  </a:rPr>
                  <a:t>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>
                    <a:solidFill>
                      <a:schemeClr val="bg1">
                        <a:lumMod val="75000"/>
                      </a:schemeClr>
                    </a:solidFill>
                  </a:rPr>
                  <a:t>?</a:t>
                </a:r>
              </a:p>
              <a:p>
                <a:pPr>
                  <a:spcBef>
                    <a:spcPts val="800"/>
                  </a:spcBef>
                  <a:spcAft>
                    <a:spcPts val="800"/>
                  </a:spcAft>
                </a:pPr>
                <a:r>
                  <a:rPr lang="en-US" altLang="zh-CN" dirty="0"/>
                  <a:t>What’s the interpretation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CN" dirty="0"/>
                  <a:t>?</a:t>
                </a:r>
              </a:p>
              <a:p>
                <a:pPr>
                  <a:spcBef>
                    <a:spcPts val="800"/>
                  </a:spcBef>
                  <a:spcAft>
                    <a:spcPts val="800"/>
                  </a:spcAft>
                </a:pPr>
                <a:r>
                  <a:rPr lang="en-US" altLang="zh-CN" dirty="0"/>
                  <a:t>What does it mean by “the system can handle a trace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dirty="0"/>
                  <a:t> of deviation”?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E4D570-2A79-4756-9188-68C2A44C8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A8BA7-B363-4B6B-9379-B6B88F7BA7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587D7A-2580-4BD2-8E92-15CD3197E80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0764" y="1258399"/>
            <a:ext cx="5336993" cy="279924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D45618FE-14C7-40A6-AC5C-891DA3A48B60}"/>
              </a:ext>
            </a:extLst>
          </p:cNvPr>
          <p:cNvSpPr/>
          <p:nvPr/>
        </p:nvSpPr>
        <p:spPr>
          <a:xfrm>
            <a:off x="5946821" y="400450"/>
            <a:ext cx="3058342" cy="1509425"/>
          </a:xfrm>
          <a:prstGeom prst="wedgeEllipseCallout">
            <a:avLst>
              <a:gd name="adj1" fmla="val -54732"/>
              <a:gd name="adj2" fmla="val 3969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Starting Point</a:t>
            </a:r>
            <a:r>
              <a:rPr lang="en-US" altLang="zh-CN" dirty="0"/>
              <a:t>: Existing work present solutions to these problems based on automata theory.</a:t>
            </a:r>
            <a:endParaRPr lang="zh-CN" altLang="en-US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5C39BA74-BB80-4125-B1B4-46F7D91B32B3}"/>
              </a:ext>
            </a:extLst>
          </p:cNvPr>
          <p:cNvSpPr/>
          <p:nvPr/>
        </p:nvSpPr>
        <p:spPr>
          <a:xfrm>
            <a:off x="4501200" y="2140137"/>
            <a:ext cx="1726800" cy="651425"/>
          </a:xfrm>
          <a:prstGeom prst="wedgeEllipseCallout">
            <a:avLst>
              <a:gd name="adj1" fmla="val -61681"/>
              <a:gd name="adj2" fmla="val 2580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Our Focus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08172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Robustness?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dirty="0"/>
              <a:t>In general, </a:t>
            </a:r>
            <a:r>
              <a:rPr lang="en-US" b="1" i="1" dirty="0"/>
              <a:t>robustness</a:t>
            </a:r>
            <a:r>
              <a:rPr lang="en-US" dirty="0"/>
              <a:t> is the capability of a system to deal with </a:t>
            </a:r>
            <a:r>
              <a:rPr lang="en-US" i="1" dirty="0"/>
              <a:t>uncertainty.</a:t>
            </a:r>
            <a:endParaRPr lang="en-US" dirty="0"/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b="1" i="1" dirty="0"/>
              <a:t>Uncertainty</a:t>
            </a:r>
            <a:r>
              <a:rPr lang="en-US" i="1" dirty="0"/>
              <a:t> </a:t>
            </a:r>
            <a:r>
              <a:rPr lang="en-US" dirty="0"/>
              <a:t>refers to the differences or errors between models and reality, and whatever mechanism is used to express these errors will be called a</a:t>
            </a:r>
            <a:r>
              <a:rPr lang="en-US" i="1" dirty="0"/>
              <a:t> representation of uncertainty.</a:t>
            </a:r>
            <a:r>
              <a:rPr lang="en-US" dirty="0"/>
              <a:t> </a:t>
            </a:r>
            <a:r>
              <a:rPr lang="en-US" sz="1400" dirty="0"/>
              <a:t>[Essential of Robust Control]</a:t>
            </a:r>
            <a:endParaRPr lang="en-US" sz="1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3319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5E4E-6255-4DF7-B10C-D17F619A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Generating Weakest Assumption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51ADFE-E548-42F8-AE65-0E6AE56841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5298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Weakest Assumption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2752281"/>
          </a:xfrm>
        </p:spPr>
        <p:txBody>
          <a:bodyPr/>
          <a:lstStyle/>
          <a:p>
            <a:r>
              <a:rPr lang="en-US" dirty="0"/>
              <a:t>[Dimitra02] presents an approach to generate the weakest assumption.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311700" y="4294691"/>
            <a:ext cx="852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/>
                </a:solidFill>
              </a:rPr>
              <a:t>[Dimitra02] D. </a:t>
            </a:r>
            <a:r>
              <a:rPr lang="en-US" sz="900" dirty="0" err="1">
                <a:solidFill>
                  <a:schemeClr val="bg2"/>
                </a:solidFill>
              </a:rPr>
              <a:t>Giannakopoulou</a:t>
            </a:r>
            <a:r>
              <a:rPr lang="en-US" sz="900" dirty="0">
                <a:solidFill>
                  <a:schemeClr val="bg2"/>
                </a:solidFill>
              </a:rPr>
              <a:t>, C. S. </a:t>
            </a:r>
            <a:r>
              <a:rPr lang="en-US" sz="900" dirty="0" err="1">
                <a:solidFill>
                  <a:schemeClr val="bg2"/>
                </a:solidFill>
              </a:rPr>
              <a:t>Pǎsǎreanu</a:t>
            </a:r>
            <a:r>
              <a:rPr lang="en-US" sz="900" dirty="0">
                <a:solidFill>
                  <a:schemeClr val="bg2"/>
                </a:solidFill>
              </a:rPr>
              <a:t>, and H. </a:t>
            </a:r>
            <a:r>
              <a:rPr lang="en-US" sz="900" dirty="0" err="1">
                <a:solidFill>
                  <a:schemeClr val="bg2"/>
                </a:solidFill>
              </a:rPr>
              <a:t>Barringer</a:t>
            </a:r>
            <a:r>
              <a:rPr lang="en-US" sz="900" dirty="0">
                <a:solidFill>
                  <a:schemeClr val="bg2"/>
                </a:solidFill>
              </a:rPr>
              <a:t>, “Assumption generation for software component verification,” in Proceedings - ASE 2002: 17th IEEE International Conference on Automated Software Engineering, 2002, pp. 3–12.</a:t>
            </a:r>
          </a:p>
        </p:txBody>
      </p:sp>
    </p:spTree>
    <p:extLst>
      <p:ext uri="{BB962C8B-B14F-4D97-AF65-F5344CB8AC3E}">
        <p14:creationId xmlns:p14="http://schemas.microsoft.com/office/powerpoint/2010/main" val="4019372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1F97E9-3046-416B-9AD8-B62B43B03C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Interpretation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1F97E9-3046-416B-9AD8-B62B43B03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431" t="-3191" b="-2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E527B-C429-4F95-B82F-45C1037AA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FE114-04BB-4225-9718-65534DB516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3238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CFDFF-0C2F-4E82-8022-200750E6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Representation of Robustness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9E6A4F-CA7E-4247-8BA2-4B5A5EE313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8596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B06DA-877B-4062-A933-79811513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Representation of Errors/Robustness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52E3B-2351-4789-AF98-15D725B1E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altLang="zh-CN" dirty="0"/>
              <a:t>Based on LTS, errors can be represented by a set of traces, but they are not self-explainable.</a:t>
            </a:r>
          </a:p>
          <a:p>
            <a:pPr marL="114300" indent="0">
              <a:buNone/>
            </a:pPr>
            <a:endParaRPr lang="en-US" altLang="zh-CN" dirty="0"/>
          </a:p>
          <a:p>
            <a:pPr marL="114300" indent="0">
              <a:buNone/>
            </a:pPr>
            <a:r>
              <a:rPr lang="en-US" altLang="zh-CN" b="1" dirty="0"/>
              <a:t>Existing Work:</a:t>
            </a:r>
          </a:p>
          <a:p>
            <a:r>
              <a:rPr lang="en-US" altLang="zh-CN" dirty="0"/>
              <a:t>In distributed systems, different fault models capture varies of failure types (e.g., fail-stop, fail-silent, or fail-arbitrary).</a:t>
            </a:r>
          </a:p>
          <a:p>
            <a:r>
              <a:rPr lang="en-US" altLang="zh-CN" dirty="0"/>
              <a:t>In human behavior study, models are developed to classify erroneous human behaviors (e.g., omissions, repetitions, and commissions).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7F610-7CDD-4D18-8E2A-F9A82621B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1659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B06DA-877B-4062-A933-79811513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Representation of Errors/Robustness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52E3B-2351-4789-AF98-15D725B1E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altLang="zh-CN" dirty="0"/>
              <a:t>Based on LTS, errors can be represented by a set of traces, but they are not self-explainable.</a:t>
            </a:r>
          </a:p>
          <a:p>
            <a:pPr marL="114300" indent="0">
              <a:buNone/>
            </a:pPr>
            <a:endParaRPr lang="en-US" altLang="zh-CN" dirty="0"/>
          </a:p>
          <a:p>
            <a:pPr marL="114300" indent="0">
              <a:buNone/>
            </a:pPr>
            <a:r>
              <a:rPr lang="en-US" altLang="zh-CN" b="1" dirty="0"/>
              <a:t>Existing Work:</a:t>
            </a:r>
          </a:p>
          <a:p>
            <a:r>
              <a:rPr lang="en-US" altLang="zh-CN" dirty="0"/>
              <a:t>In distributed systems, different fault models capture varies of failure types (e.g., fail-stop, fail-silent, or fail-arbitrary).</a:t>
            </a:r>
          </a:p>
          <a:p>
            <a:r>
              <a:rPr lang="en-US" altLang="zh-CN" dirty="0"/>
              <a:t>In human behavior study, models are developed to classify erroneous human behaviors (e.g., omissions, repetitions, and commissions).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7F610-7CDD-4D18-8E2A-F9A82621B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3980DA5-6C3E-4FD1-9C99-860E78F0B491}"/>
              </a:ext>
            </a:extLst>
          </p:cNvPr>
          <p:cNvSpPr/>
          <p:nvPr/>
        </p:nvSpPr>
        <p:spPr>
          <a:xfrm>
            <a:off x="1815151" y="1555200"/>
            <a:ext cx="3203249" cy="1937370"/>
          </a:xfrm>
          <a:custGeom>
            <a:avLst/>
            <a:gdLst>
              <a:gd name="connsiteX0" fmla="*/ 2961457 w 2961457"/>
              <a:gd name="connsiteY0" fmla="*/ 0 h 1921067"/>
              <a:gd name="connsiteX1" fmla="*/ 2496188 w 2961457"/>
              <a:gd name="connsiteY1" fmla="*/ 504289 h 1921067"/>
              <a:gd name="connsiteX2" fmla="*/ 2738945 w 2961457"/>
              <a:gd name="connsiteY2" fmla="*/ 862071 h 1921067"/>
              <a:gd name="connsiteX3" fmla="*/ 2742683 w 2961457"/>
              <a:gd name="connsiteY3" fmla="*/ 892587 h 1921067"/>
              <a:gd name="connsiteX4" fmla="*/ 2744052 w 2961457"/>
              <a:gd name="connsiteY4" fmla="*/ 897693 h 1921067"/>
              <a:gd name="connsiteX5" fmla="*/ 2744925 w 2961457"/>
              <a:gd name="connsiteY5" fmla="*/ 910887 h 1921067"/>
              <a:gd name="connsiteX6" fmla="*/ 2750316 w 2961457"/>
              <a:gd name="connsiteY6" fmla="*/ 954892 h 1921067"/>
              <a:gd name="connsiteX7" fmla="*/ 2748971 w 2961457"/>
              <a:gd name="connsiteY7" fmla="*/ 972046 h 1921067"/>
              <a:gd name="connsiteX8" fmla="*/ 2750142 w 2961457"/>
              <a:gd name="connsiteY8" fmla="*/ 989754 h 1921067"/>
              <a:gd name="connsiteX9" fmla="*/ 2744157 w 2961457"/>
              <a:gd name="connsiteY9" fmla="*/ 1033419 h 1921067"/>
              <a:gd name="connsiteX10" fmla="*/ 2743079 w 2961457"/>
              <a:gd name="connsiteY10" fmla="*/ 1047171 h 1921067"/>
              <a:gd name="connsiteX11" fmla="*/ 2741491 w 2961457"/>
              <a:gd name="connsiteY11" fmla="*/ 1052872 h 1921067"/>
              <a:gd name="connsiteX12" fmla="*/ 2737461 w 2961457"/>
              <a:gd name="connsiteY12" fmla="*/ 1082276 h 1921067"/>
              <a:gd name="connsiteX13" fmla="*/ 2581232 w 2961457"/>
              <a:gd name="connsiteY13" fmla="*/ 1353064 h 1921067"/>
              <a:gd name="connsiteX14" fmla="*/ 2543932 w 2961457"/>
              <a:gd name="connsiteY14" fmla="*/ 1386965 h 1921067"/>
              <a:gd name="connsiteX15" fmla="*/ 2539236 w 2961457"/>
              <a:gd name="connsiteY15" fmla="*/ 1391944 h 1921067"/>
              <a:gd name="connsiteX16" fmla="*/ 2531218 w 2961457"/>
              <a:gd name="connsiteY16" fmla="*/ 1398520 h 1921067"/>
              <a:gd name="connsiteX17" fmla="*/ 2487905 w 2961457"/>
              <a:gd name="connsiteY17" fmla="*/ 1437887 h 1921067"/>
              <a:gd name="connsiteX18" fmla="*/ 2911070 w 2961457"/>
              <a:gd name="connsiteY18" fmla="*/ 1921067 h 1921067"/>
              <a:gd name="connsiteX19" fmla="*/ 2104488 w 2961457"/>
              <a:gd name="connsiteY19" fmla="*/ 1644729 h 1921067"/>
              <a:gd name="connsiteX20" fmla="*/ 2090818 w 2961457"/>
              <a:gd name="connsiteY20" fmla="*/ 1649017 h 1921067"/>
              <a:gd name="connsiteX21" fmla="*/ 2082414 w 2961457"/>
              <a:gd name="connsiteY21" fmla="*/ 1652347 h 1921067"/>
              <a:gd name="connsiteX22" fmla="*/ 2032482 w 2961457"/>
              <a:gd name="connsiteY22" fmla="*/ 1667313 h 1921067"/>
              <a:gd name="connsiteX23" fmla="*/ 1954810 w 2961457"/>
              <a:gd name="connsiteY23" fmla="*/ 1691675 h 1921067"/>
              <a:gd name="connsiteX24" fmla="*/ 1939993 w 2961457"/>
              <a:gd name="connsiteY24" fmla="*/ 1695036 h 1921067"/>
              <a:gd name="connsiteX25" fmla="*/ 1932877 w 2961457"/>
              <a:gd name="connsiteY25" fmla="*/ 1697169 h 1921067"/>
              <a:gd name="connsiteX26" fmla="*/ 1891809 w 2961457"/>
              <a:gd name="connsiteY26" fmla="*/ 1705965 h 1921067"/>
              <a:gd name="connsiteX27" fmla="*/ 1798061 w 2961457"/>
              <a:gd name="connsiteY27" fmla="*/ 1727230 h 1921067"/>
              <a:gd name="connsiteX28" fmla="*/ 1779964 w 2961457"/>
              <a:gd name="connsiteY28" fmla="*/ 1729922 h 1921067"/>
              <a:gd name="connsiteX29" fmla="*/ 1770325 w 2961457"/>
              <a:gd name="connsiteY29" fmla="*/ 1731986 h 1921067"/>
              <a:gd name="connsiteX30" fmla="*/ 1727813 w 2961457"/>
              <a:gd name="connsiteY30" fmla="*/ 1737679 h 1921067"/>
              <a:gd name="connsiteX31" fmla="*/ 1636126 w 2961457"/>
              <a:gd name="connsiteY31" fmla="*/ 1751318 h 1921067"/>
              <a:gd name="connsiteX32" fmla="*/ 1612668 w 2961457"/>
              <a:gd name="connsiteY32" fmla="*/ 1753098 h 1921067"/>
              <a:gd name="connsiteX33" fmla="*/ 1594491 w 2961457"/>
              <a:gd name="connsiteY33" fmla="*/ 1755532 h 1921067"/>
              <a:gd name="connsiteX34" fmla="*/ 1541791 w 2961457"/>
              <a:gd name="connsiteY34" fmla="*/ 1758479 h 1921067"/>
              <a:gd name="connsiteX35" fmla="*/ 1470891 w 2961457"/>
              <a:gd name="connsiteY35" fmla="*/ 1763862 h 1921067"/>
              <a:gd name="connsiteX36" fmla="*/ 1442734 w 2961457"/>
              <a:gd name="connsiteY36" fmla="*/ 1764018 h 1921067"/>
              <a:gd name="connsiteX37" fmla="*/ 1417158 w 2961457"/>
              <a:gd name="connsiteY37" fmla="*/ 1765448 h 1921067"/>
              <a:gd name="connsiteX38" fmla="*/ 1365484 w 2961457"/>
              <a:gd name="connsiteY38" fmla="*/ 1764446 h 1921067"/>
              <a:gd name="connsiteX39" fmla="*/ 1304240 w 2961457"/>
              <a:gd name="connsiteY39" fmla="*/ 1764786 h 1921067"/>
              <a:gd name="connsiteX40" fmla="*/ 1270639 w 2961457"/>
              <a:gd name="connsiteY40" fmla="*/ 1762607 h 1921067"/>
              <a:gd name="connsiteX41" fmla="*/ 1240506 w 2961457"/>
              <a:gd name="connsiteY41" fmla="*/ 1762023 h 1921067"/>
              <a:gd name="connsiteX42" fmla="*/ 1194812 w 2961457"/>
              <a:gd name="connsiteY42" fmla="*/ 1757692 h 1921067"/>
              <a:gd name="connsiteX43" fmla="*/ 1138060 w 2961457"/>
              <a:gd name="connsiteY43" fmla="*/ 1754013 h 1921067"/>
              <a:gd name="connsiteX44" fmla="*/ 1098355 w 2961457"/>
              <a:gd name="connsiteY44" fmla="*/ 1748549 h 1921067"/>
              <a:gd name="connsiteX45" fmla="*/ 1066714 w 2961457"/>
              <a:gd name="connsiteY45" fmla="*/ 1745549 h 1921067"/>
              <a:gd name="connsiteX46" fmla="*/ 1028651 w 2961457"/>
              <a:gd name="connsiteY46" fmla="*/ 1738956 h 1921067"/>
              <a:gd name="connsiteX47" fmla="*/ 974234 w 2961457"/>
              <a:gd name="connsiteY47" fmla="*/ 1731467 h 1921067"/>
              <a:gd name="connsiteX48" fmla="*/ 928437 w 2961457"/>
              <a:gd name="connsiteY48" fmla="*/ 1721596 h 1921067"/>
              <a:gd name="connsiteX49" fmla="*/ 897963 w 2961457"/>
              <a:gd name="connsiteY49" fmla="*/ 1716317 h 1921067"/>
              <a:gd name="connsiteX50" fmla="*/ 867715 w 2961457"/>
              <a:gd name="connsiteY50" fmla="*/ 1708509 h 1921067"/>
              <a:gd name="connsiteX51" fmla="*/ 814649 w 2961457"/>
              <a:gd name="connsiteY51" fmla="*/ 1697071 h 1921067"/>
              <a:gd name="connsiteX52" fmla="*/ 764234 w 2961457"/>
              <a:gd name="connsiteY52" fmla="*/ 1681795 h 1921067"/>
              <a:gd name="connsiteX53" fmla="*/ 736432 w 2961457"/>
              <a:gd name="connsiteY53" fmla="*/ 1674618 h 1921067"/>
              <a:gd name="connsiteX54" fmla="*/ 712038 w 2961457"/>
              <a:gd name="connsiteY54" fmla="*/ 1665979 h 1921067"/>
              <a:gd name="connsiteX55" fmla="*/ 652619 w 2961457"/>
              <a:gd name="connsiteY55" fmla="*/ 1647974 h 1921067"/>
              <a:gd name="connsiteX56" fmla="*/ 593966 w 2961457"/>
              <a:gd name="connsiteY56" fmla="*/ 1624165 h 1921067"/>
              <a:gd name="connsiteX57" fmla="*/ 584301 w 2961457"/>
              <a:gd name="connsiteY57" fmla="*/ 1620742 h 1921067"/>
              <a:gd name="connsiteX58" fmla="*/ 576219 w 2961457"/>
              <a:gd name="connsiteY58" fmla="*/ 1616960 h 1921067"/>
              <a:gd name="connsiteX59" fmla="*/ 507742 w 2961457"/>
              <a:gd name="connsiteY59" fmla="*/ 1589163 h 1921067"/>
              <a:gd name="connsiteX60" fmla="*/ 179137 w 2961457"/>
              <a:gd name="connsiteY60" fmla="*/ 1365803 h 1921067"/>
              <a:gd name="connsiteX61" fmla="*/ 136716 w 2961457"/>
              <a:gd name="connsiteY61" fmla="*/ 1315755 h 1921067"/>
              <a:gd name="connsiteX62" fmla="*/ 129725 w 2961457"/>
              <a:gd name="connsiteY62" fmla="*/ 1308427 h 1921067"/>
              <a:gd name="connsiteX63" fmla="*/ 126399 w 2961457"/>
              <a:gd name="connsiteY63" fmla="*/ 1303584 h 1921067"/>
              <a:gd name="connsiteX64" fmla="*/ 105980 w 2961457"/>
              <a:gd name="connsiteY64" fmla="*/ 1279494 h 1921067"/>
              <a:gd name="connsiteX65" fmla="*/ 78145 w 2961457"/>
              <a:gd name="connsiteY65" fmla="*/ 1233307 h 1921067"/>
              <a:gd name="connsiteX66" fmla="*/ 67032 w 2961457"/>
              <a:gd name="connsiteY66" fmla="*/ 1217123 h 1921067"/>
              <a:gd name="connsiteX67" fmla="*/ 63048 w 2961457"/>
              <a:gd name="connsiteY67" fmla="*/ 1208258 h 1921067"/>
              <a:gd name="connsiteX68" fmla="*/ 51532 w 2961457"/>
              <a:gd name="connsiteY68" fmla="*/ 1189150 h 1921067"/>
              <a:gd name="connsiteX69" fmla="*/ 35505 w 2961457"/>
              <a:gd name="connsiteY69" fmla="*/ 1146971 h 1921067"/>
              <a:gd name="connsiteX70" fmla="*/ 24796 w 2961457"/>
              <a:gd name="connsiteY70" fmla="*/ 1123143 h 1921067"/>
              <a:gd name="connsiteX71" fmla="*/ 22220 w 2961457"/>
              <a:gd name="connsiteY71" fmla="*/ 1112011 h 1921067"/>
              <a:gd name="connsiteX72" fmla="*/ 16101 w 2961457"/>
              <a:gd name="connsiteY72" fmla="*/ 1095907 h 1921067"/>
              <a:gd name="connsiteX73" fmla="*/ 9546 w 2961457"/>
              <a:gd name="connsiteY73" fmla="*/ 1057226 h 1921067"/>
              <a:gd name="connsiteX74" fmla="*/ 2695 w 2961457"/>
              <a:gd name="connsiteY74" fmla="*/ 1027614 h 1921067"/>
              <a:gd name="connsiteX75" fmla="*/ 2396 w 2961457"/>
              <a:gd name="connsiteY75" fmla="*/ 1015034 h 1921067"/>
              <a:gd name="connsiteX76" fmla="*/ 0 w 2961457"/>
              <a:gd name="connsiteY76" fmla="*/ 1000901 h 1921067"/>
              <a:gd name="connsiteX77" fmla="*/ 1253 w 2961457"/>
              <a:gd name="connsiteY77" fmla="*/ 967065 h 1921067"/>
              <a:gd name="connsiteX78" fmla="*/ 410 w 2961457"/>
              <a:gd name="connsiteY78" fmla="*/ 931666 h 1921067"/>
              <a:gd name="connsiteX79" fmla="*/ 3118 w 2961457"/>
              <a:gd name="connsiteY79" fmla="*/ 916678 h 1921067"/>
              <a:gd name="connsiteX80" fmla="*/ 3540 w 2961457"/>
              <a:gd name="connsiteY80" fmla="*/ 905269 h 1921067"/>
              <a:gd name="connsiteX81" fmla="*/ 9650 w 2961457"/>
              <a:gd name="connsiteY81" fmla="*/ 880527 h 1921067"/>
              <a:gd name="connsiteX82" fmla="*/ 17618 w 2961457"/>
              <a:gd name="connsiteY82" fmla="*/ 836429 h 1921067"/>
              <a:gd name="connsiteX83" fmla="*/ 25600 w 2961457"/>
              <a:gd name="connsiteY83" fmla="*/ 815937 h 1921067"/>
              <a:gd name="connsiteX84" fmla="*/ 27031 w 2961457"/>
              <a:gd name="connsiteY84" fmla="*/ 810145 h 1921067"/>
              <a:gd name="connsiteX85" fmla="*/ 31954 w 2961457"/>
              <a:gd name="connsiteY85" fmla="*/ 799625 h 1921067"/>
              <a:gd name="connsiteX86" fmla="*/ 54000 w 2961457"/>
              <a:gd name="connsiteY86" fmla="*/ 743032 h 1921067"/>
              <a:gd name="connsiteX87" fmla="*/ 818574 w 2961457"/>
              <a:gd name="connsiteY87" fmla="*/ 235616 h 1921067"/>
              <a:gd name="connsiteX88" fmla="*/ 2116495 w 2961457"/>
              <a:gd name="connsiteY88" fmla="*/ 293748 h 192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961457" h="1921067">
                <a:moveTo>
                  <a:pt x="2961457" y="0"/>
                </a:moveTo>
                <a:lnTo>
                  <a:pt x="2496188" y="504289"/>
                </a:lnTo>
                <a:cubicBezTo>
                  <a:pt x="2632199" y="615743"/>
                  <a:pt x="2711129" y="738368"/>
                  <a:pt x="2738945" y="862071"/>
                </a:cubicBezTo>
                <a:lnTo>
                  <a:pt x="2742683" y="892587"/>
                </a:lnTo>
                <a:lnTo>
                  <a:pt x="2744052" y="897693"/>
                </a:lnTo>
                <a:lnTo>
                  <a:pt x="2744925" y="910887"/>
                </a:lnTo>
                <a:lnTo>
                  <a:pt x="2750316" y="954892"/>
                </a:lnTo>
                <a:lnTo>
                  <a:pt x="2748971" y="972046"/>
                </a:lnTo>
                <a:lnTo>
                  <a:pt x="2750142" y="989754"/>
                </a:lnTo>
                <a:lnTo>
                  <a:pt x="2744157" y="1033419"/>
                </a:lnTo>
                <a:lnTo>
                  <a:pt x="2743079" y="1047171"/>
                </a:lnTo>
                <a:lnTo>
                  <a:pt x="2741491" y="1052872"/>
                </a:lnTo>
                <a:lnTo>
                  <a:pt x="2737461" y="1082276"/>
                </a:lnTo>
                <a:cubicBezTo>
                  <a:pt x="2715210" y="1174710"/>
                  <a:pt x="2663968" y="1266404"/>
                  <a:pt x="2581232" y="1353064"/>
                </a:cubicBezTo>
                <a:lnTo>
                  <a:pt x="2543932" y="1386965"/>
                </a:lnTo>
                <a:lnTo>
                  <a:pt x="2539236" y="1391944"/>
                </a:lnTo>
                <a:lnTo>
                  <a:pt x="2531218" y="1398520"/>
                </a:lnTo>
                <a:lnTo>
                  <a:pt x="2487905" y="1437887"/>
                </a:lnTo>
                <a:lnTo>
                  <a:pt x="2911070" y="1921067"/>
                </a:lnTo>
                <a:lnTo>
                  <a:pt x="2104488" y="1644729"/>
                </a:lnTo>
                <a:lnTo>
                  <a:pt x="2090818" y="1649017"/>
                </a:lnTo>
                <a:lnTo>
                  <a:pt x="2082414" y="1652347"/>
                </a:lnTo>
                <a:lnTo>
                  <a:pt x="2032482" y="1667313"/>
                </a:lnTo>
                <a:lnTo>
                  <a:pt x="1954810" y="1691675"/>
                </a:lnTo>
                <a:lnTo>
                  <a:pt x="1939993" y="1695036"/>
                </a:lnTo>
                <a:lnTo>
                  <a:pt x="1932877" y="1697169"/>
                </a:lnTo>
                <a:lnTo>
                  <a:pt x="1891809" y="1705965"/>
                </a:lnTo>
                <a:lnTo>
                  <a:pt x="1798061" y="1727230"/>
                </a:lnTo>
                <a:lnTo>
                  <a:pt x="1779964" y="1729922"/>
                </a:lnTo>
                <a:lnTo>
                  <a:pt x="1770325" y="1731986"/>
                </a:lnTo>
                <a:lnTo>
                  <a:pt x="1727813" y="1737679"/>
                </a:lnTo>
                <a:lnTo>
                  <a:pt x="1636126" y="1751318"/>
                </a:lnTo>
                <a:lnTo>
                  <a:pt x="1612668" y="1753098"/>
                </a:lnTo>
                <a:lnTo>
                  <a:pt x="1594491" y="1755532"/>
                </a:lnTo>
                <a:lnTo>
                  <a:pt x="1541791" y="1758479"/>
                </a:lnTo>
                <a:lnTo>
                  <a:pt x="1470891" y="1763862"/>
                </a:lnTo>
                <a:lnTo>
                  <a:pt x="1442734" y="1764018"/>
                </a:lnTo>
                <a:lnTo>
                  <a:pt x="1417158" y="1765448"/>
                </a:lnTo>
                <a:lnTo>
                  <a:pt x="1365484" y="1764446"/>
                </a:lnTo>
                <a:lnTo>
                  <a:pt x="1304240" y="1764786"/>
                </a:lnTo>
                <a:lnTo>
                  <a:pt x="1270639" y="1762607"/>
                </a:lnTo>
                <a:lnTo>
                  <a:pt x="1240506" y="1762023"/>
                </a:lnTo>
                <a:lnTo>
                  <a:pt x="1194812" y="1757692"/>
                </a:lnTo>
                <a:lnTo>
                  <a:pt x="1138060" y="1754013"/>
                </a:lnTo>
                <a:lnTo>
                  <a:pt x="1098355" y="1748549"/>
                </a:lnTo>
                <a:lnTo>
                  <a:pt x="1066714" y="1745549"/>
                </a:lnTo>
                <a:lnTo>
                  <a:pt x="1028651" y="1738956"/>
                </a:lnTo>
                <a:lnTo>
                  <a:pt x="974234" y="1731467"/>
                </a:lnTo>
                <a:lnTo>
                  <a:pt x="928437" y="1721596"/>
                </a:lnTo>
                <a:lnTo>
                  <a:pt x="897963" y="1716317"/>
                </a:lnTo>
                <a:lnTo>
                  <a:pt x="867715" y="1708509"/>
                </a:lnTo>
                <a:lnTo>
                  <a:pt x="814649" y="1697071"/>
                </a:lnTo>
                <a:lnTo>
                  <a:pt x="764234" y="1681795"/>
                </a:lnTo>
                <a:lnTo>
                  <a:pt x="736432" y="1674618"/>
                </a:lnTo>
                <a:lnTo>
                  <a:pt x="712038" y="1665979"/>
                </a:lnTo>
                <a:lnTo>
                  <a:pt x="652619" y="1647974"/>
                </a:lnTo>
                <a:lnTo>
                  <a:pt x="593966" y="1624165"/>
                </a:lnTo>
                <a:lnTo>
                  <a:pt x="584301" y="1620742"/>
                </a:lnTo>
                <a:lnTo>
                  <a:pt x="576219" y="1616960"/>
                </a:lnTo>
                <a:lnTo>
                  <a:pt x="507742" y="1589163"/>
                </a:lnTo>
                <a:cubicBezTo>
                  <a:pt x="371545" y="1525873"/>
                  <a:pt x="261543" y="1449716"/>
                  <a:pt x="179137" y="1365803"/>
                </a:cubicBezTo>
                <a:lnTo>
                  <a:pt x="136716" y="1315755"/>
                </a:lnTo>
                <a:lnTo>
                  <a:pt x="129725" y="1308427"/>
                </a:lnTo>
                <a:lnTo>
                  <a:pt x="126399" y="1303584"/>
                </a:lnTo>
                <a:lnTo>
                  <a:pt x="105980" y="1279494"/>
                </a:lnTo>
                <a:lnTo>
                  <a:pt x="78145" y="1233307"/>
                </a:lnTo>
                <a:lnTo>
                  <a:pt x="67032" y="1217123"/>
                </a:lnTo>
                <a:lnTo>
                  <a:pt x="63048" y="1208258"/>
                </a:lnTo>
                <a:lnTo>
                  <a:pt x="51532" y="1189150"/>
                </a:lnTo>
                <a:lnTo>
                  <a:pt x="35505" y="1146971"/>
                </a:lnTo>
                <a:lnTo>
                  <a:pt x="24796" y="1123143"/>
                </a:lnTo>
                <a:lnTo>
                  <a:pt x="22220" y="1112011"/>
                </a:lnTo>
                <a:lnTo>
                  <a:pt x="16101" y="1095907"/>
                </a:lnTo>
                <a:lnTo>
                  <a:pt x="9546" y="1057226"/>
                </a:lnTo>
                <a:lnTo>
                  <a:pt x="2695" y="1027614"/>
                </a:lnTo>
                <a:lnTo>
                  <a:pt x="2396" y="1015034"/>
                </a:lnTo>
                <a:lnTo>
                  <a:pt x="0" y="1000901"/>
                </a:lnTo>
                <a:lnTo>
                  <a:pt x="1253" y="967065"/>
                </a:lnTo>
                <a:lnTo>
                  <a:pt x="410" y="931666"/>
                </a:lnTo>
                <a:lnTo>
                  <a:pt x="3118" y="916678"/>
                </a:lnTo>
                <a:lnTo>
                  <a:pt x="3540" y="905269"/>
                </a:lnTo>
                <a:lnTo>
                  <a:pt x="9650" y="880527"/>
                </a:lnTo>
                <a:lnTo>
                  <a:pt x="17618" y="836429"/>
                </a:lnTo>
                <a:lnTo>
                  <a:pt x="25600" y="815937"/>
                </a:lnTo>
                <a:lnTo>
                  <a:pt x="27031" y="810145"/>
                </a:lnTo>
                <a:lnTo>
                  <a:pt x="31954" y="799625"/>
                </a:lnTo>
                <a:lnTo>
                  <a:pt x="54000" y="743032"/>
                </a:lnTo>
                <a:cubicBezTo>
                  <a:pt x="161009" y="528129"/>
                  <a:pt x="421981" y="337472"/>
                  <a:pt x="818574" y="235616"/>
                </a:cubicBezTo>
                <a:cubicBezTo>
                  <a:pt x="1240600" y="127229"/>
                  <a:pt x="1728030" y="149060"/>
                  <a:pt x="2116495" y="293748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Can we map the traces to these models?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81071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6C8F8-2535-45F5-9E54-79909759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Human Behavior Model: EOFM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D334F-99EE-40FA-B7B4-8B953BE40E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8B336-0E0A-4CE1-BA47-CE3A28F02337}"/>
              </a:ext>
            </a:extLst>
          </p:cNvPr>
          <p:cNvSpPr txBox="1"/>
          <p:nvPr/>
        </p:nvSpPr>
        <p:spPr>
          <a:xfrm>
            <a:off x="311700" y="4294691"/>
            <a:ext cx="8520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/>
                </a:solidFill>
              </a:rPr>
              <a:t>[Bolton13] </a:t>
            </a:r>
            <a:r>
              <a:rPr lang="en-US" altLang="zh-CN" sz="900" dirty="0">
                <a:solidFill>
                  <a:schemeClr val="bg2"/>
                </a:solidFill>
              </a:rPr>
              <a:t>Bolton, M. L., &amp; Bass, E. J. (2013). Generating erroneous human behavior from strategic knowledge in task models and evaluating its impact on system safety with model checking. IEEE Transactions on Systems, Man, and Cybernetics: Systems, 43(6), 1314–1327. https://doi.org/10.1109/TSMC.2013.2256129</a:t>
            </a:r>
          </a:p>
          <a:p>
            <a:endParaRPr lang="en-US" sz="9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4E7AA9-4DE1-4E60-A64E-38B69D3EE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8" y="1214776"/>
            <a:ext cx="4375972" cy="2576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DA47CD-19A0-4CF8-8556-5C7E8711A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674" y="1034221"/>
            <a:ext cx="4161626" cy="306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79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837FE-6308-4FBC-ACAD-573832E3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Human Behavior Model: EOFM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1629A-1EF9-4145-B813-F231103A7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868" y="633127"/>
            <a:ext cx="5941132" cy="38648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5DB1A-AF97-4E3A-A3A5-743AA48D8D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B18BF4-111B-4201-AC4F-6D6C6C69A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3342288" cy="348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02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6C8F8-2535-45F5-9E54-79909759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Human Behavior Model: EOFM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D334F-99EE-40FA-B7B4-8B953BE40E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8B336-0E0A-4CE1-BA47-CE3A28F02337}"/>
              </a:ext>
            </a:extLst>
          </p:cNvPr>
          <p:cNvSpPr txBox="1"/>
          <p:nvPr/>
        </p:nvSpPr>
        <p:spPr>
          <a:xfrm>
            <a:off x="311700" y="4294691"/>
            <a:ext cx="8520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/>
                </a:solidFill>
              </a:rPr>
              <a:t>[Bolton13] </a:t>
            </a:r>
            <a:r>
              <a:rPr lang="en-US" altLang="zh-CN" sz="900" dirty="0">
                <a:solidFill>
                  <a:schemeClr val="bg2"/>
                </a:solidFill>
              </a:rPr>
              <a:t>Bolton, M. L., &amp; Bass, E. J. (2013). Generating erroneous human behavior from strategic knowledge in task models and evaluating its impact on system safety with model checking. IEEE Transactions on Systems, Man, and Cybernetics: Systems, 43(6), 1314–1327. https://doi.org/10.1109/TSMC.2013.2256129</a:t>
            </a:r>
          </a:p>
          <a:p>
            <a:endParaRPr lang="en-US" sz="9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4E7AA9-4DE1-4E60-A64E-38B69D3EE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8" y="1214776"/>
            <a:ext cx="4375972" cy="2576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DA47CD-19A0-4CF8-8556-5C7E8711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674" y="1034221"/>
            <a:ext cx="4161626" cy="3063419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93E7B581-E27C-44EC-B74B-5DCBC308C572}"/>
              </a:ext>
            </a:extLst>
          </p:cNvPr>
          <p:cNvSpPr/>
          <p:nvPr/>
        </p:nvSpPr>
        <p:spPr>
          <a:xfrm>
            <a:off x="4392814" y="1685414"/>
            <a:ext cx="3951986" cy="1776082"/>
          </a:xfrm>
          <a:prstGeom prst="wedgeEllipseCallout">
            <a:avLst>
              <a:gd name="adj1" fmla="val -119579"/>
              <a:gd name="adj2" fmla="val -6416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Intuitively, a user should perform an action if the precondition is satisfied and it is not completed.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17027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6C8F8-2535-45F5-9E54-79909759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Human Behavior Model: EOFM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D334F-99EE-40FA-B7B4-8B953BE40E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8B336-0E0A-4CE1-BA47-CE3A28F02337}"/>
              </a:ext>
            </a:extLst>
          </p:cNvPr>
          <p:cNvSpPr txBox="1"/>
          <p:nvPr/>
        </p:nvSpPr>
        <p:spPr>
          <a:xfrm>
            <a:off x="311700" y="4294691"/>
            <a:ext cx="8520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/>
                </a:solidFill>
              </a:rPr>
              <a:t>[Bolton13] </a:t>
            </a:r>
            <a:r>
              <a:rPr lang="en-US" altLang="zh-CN" sz="900" dirty="0">
                <a:solidFill>
                  <a:schemeClr val="bg2"/>
                </a:solidFill>
              </a:rPr>
              <a:t>Bolton, M. L., &amp; Bass, E. J. (2013). Generating erroneous human behavior from strategic knowledge in task models and evaluating its impact on system safety with model checking. IEEE Transactions on Systems, Man, and Cybernetics: Systems, 43(6), 1314–1327. https://doi.org/10.1109/TSMC.2013.2256129</a:t>
            </a:r>
          </a:p>
          <a:p>
            <a:endParaRPr lang="en-US" sz="9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4E7AA9-4DE1-4E60-A64E-38B69D3EE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8" y="1214776"/>
            <a:ext cx="4375972" cy="2576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DA47CD-19A0-4CF8-8556-5C7E8711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674" y="1034221"/>
            <a:ext cx="4161626" cy="3063419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93E7B581-E27C-44EC-B74B-5DCBC308C572}"/>
              </a:ext>
            </a:extLst>
          </p:cNvPr>
          <p:cNvSpPr/>
          <p:nvPr/>
        </p:nvSpPr>
        <p:spPr>
          <a:xfrm>
            <a:off x="4392814" y="1685414"/>
            <a:ext cx="3951986" cy="1776082"/>
          </a:xfrm>
          <a:prstGeom prst="wedgeEllipseCallout">
            <a:avLst>
              <a:gd name="adj1" fmla="val -133972"/>
              <a:gd name="adj2" fmla="val 2804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Intuitively, a user should continue performing an action until its completion condition is reached.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31654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61D28-29EA-4A16-BBEE-66B77B446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Expected vs Reality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C2904-817F-4F25-8477-68D981BE20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51DD89B-F12B-44AF-8A6A-F4DD3206E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386745"/>
              </p:ext>
            </p:extLst>
          </p:nvPr>
        </p:nvGraphicFramePr>
        <p:xfrm>
          <a:off x="311700" y="1083851"/>
          <a:ext cx="8709457" cy="3538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5900">
                  <a:extLst>
                    <a:ext uri="{9D8B030D-6E8A-4147-A177-3AD203B41FA5}">
                      <a16:colId xmlns:a16="http://schemas.microsoft.com/office/drawing/2014/main" val="3076404129"/>
                    </a:ext>
                  </a:extLst>
                </a:gridCol>
                <a:gridCol w="3686400">
                  <a:extLst>
                    <a:ext uri="{9D8B030D-6E8A-4147-A177-3AD203B41FA5}">
                      <a16:colId xmlns:a16="http://schemas.microsoft.com/office/drawing/2014/main" val="2112135496"/>
                    </a:ext>
                  </a:extLst>
                </a:gridCol>
                <a:gridCol w="3117157">
                  <a:extLst>
                    <a:ext uri="{9D8B030D-6E8A-4147-A177-3AD203B41FA5}">
                      <a16:colId xmlns:a16="http://schemas.microsoft.com/office/drawing/2014/main" val="782579722"/>
                    </a:ext>
                  </a:extLst>
                </a:gridCol>
              </a:tblGrid>
              <a:tr h="329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u="none" strike="noStrike" cap="none" dirty="0">
                          <a:solidFill>
                            <a:schemeClr val="dk2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Domain</a:t>
                      </a:r>
                      <a:endParaRPr lang="zh-CN" altLang="en-US" sz="1600" b="1" i="0" u="none" strike="noStrike" cap="none" dirty="0">
                        <a:solidFill>
                          <a:schemeClr val="dk2"/>
                        </a:solidFill>
                        <a:latin typeface="Open Sans Light"/>
                        <a:cs typeface="Open Sans Light"/>
                        <a:sym typeface="Open Sans Ligh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u="none" strike="noStrike" cap="none" dirty="0">
                          <a:solidFill>
                            <a:schemeClr val="dk2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Expected</a:t>
                      </a:r>
                      <a:endParaRPr lang="zh-CN" altLang="en-US" sz="1600" b="1" i="0" u="none" strike="noStrike" cap="none" dirty="0">
                        <a:solidFill>
                          <a:schemeClr val="dk2"/>
                        </a:solidFill>
                        <a:latin typeface="Open Sans Light"/>
                        <a:cs typeface="Open Sans Light"/>
                        <a:sym typeface="Open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i="0" u="none" strike="noStrike" cap="none" dirty="0">
                          <a:solidFill>
                            <a:schemeClr val="dk2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Diffs in Reality</a:t>
                      </a:r>
                      <a:endParaRPr lang="zh-CN" altLang="en-US" sz="1600" b="1" i="0" u="none" strike="noStrike" cap="none" dirty="0">
                        <a:solidFill>
                          <a:schemeClr val="dk2"/>
                        </a:solidFill>
                        <a:latin typeface="Open Sans Light"/>
                        <a:cs typeface="Open Sans Light"/>
                        <a:sym typeface="Open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848344"/>
                  </a:ext>
                </a:extLst>
              </a:tr>
              <a:tr h="6407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>
                          <a:solidFill>
                            <a:schemeClr val="dk2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Statistics/Machine Learning</a:t>
                      </a:r>
                      <a:endParaRPr lang="zh-CN" altLang="en-US" sz="1400" b="0" i="0" u="none" strike="noStrike" cap="none" dirty="0">
                        <a:solidFill>
                          <a:schemeClr val="dk2"/>
                        </a:solidFill>
                        <a:latin typeface="Open Sans Light"/>
                        <a:cs typeface="Open Sans Light"/>
                        <a:sym typeface="Open Sans Ligh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>
                          <a:solidFill>
                            <a:schemeClr val="dk2"/>
                          </a:solidFill>
                          <a:latin typeface="Open Sans Light"/>
                          <a:cs typeface="Open Sans Light"/>
                          <a:sym typeface="Open Sans Light"/>
                        </a:rPr>
                        <a:t>Data samples should be in certain distributions</a:t>
                      </a:r>
                      <a:endParaRPr lang="zh-CN" altLang="en-US" sz="1400" b="0" i="0" u="none" strike="noStrike" cap="none" dirty="0">
                        <a:solidFill>
                          <a:schemeClr val="dk2"/>
                        </a:solidFill>
                        <a:latin typeface="Open Sans Light"/>
                        <a:cs typeface="Open Sans Light"/>
                        <a:sym typeface="Open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>
                          <a:solidFill>
                            <a:schemeClr val="dk2"/>
                          </a:solidFill>
                          <a:latin typeface="Open Sans Light"/>
                          <a:cs typeface="Open Sans Light"/>
                          <a:sym typeface="Open Sans Light"/>
                        </a:rPr>
                        <a:t>Outliers/Noise in data samples</a:t>
                      </a:r>
                      <a:endParaRPr lang="zh-CN" altLang="en-US" sz="1400" b="0" i="0" u="none" strike="noStrike" cap="none" dirty="0">
                        <a:solidFill>
                          <a:schemeClr val="dk2"/>
                        </a:solidFill>
                        <a:latin typeface="Open Sans Light"/>
                        <a:cs typeface="Open Sans Light"/>
                        <a:sym typeface="Open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474627"/>
                  </a:ext>
                </a:extLst>
              </a:tr>
              <a:tr h="6407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>
                          <a:solidFill>
                            <a:schemeClr val="dk2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Distributed Systems</a:t>
                      </a:r>
                      <a:endParaRPr lang="zh-CN" altLang="en-US" sz="1400" b="0" i="0" u="none" strike="noStrike" cap="none" dirty="0">
                        <a:solidFill>
                          <a:schemeClr val="dk2"/>
                        </a:solidFill>
                        <a:latin typeface="Open Sans Light"/>
                        <a:cs typeface="Open Sans Light"/>
                        <a:sym typeface="Open Sans Ligh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>
                          <a:solidFill>
                            <a:schemeClr val="dk2"/>
                          </a:solidFill>
                          <a:latin typeface="Open Sans Light"/>
                          <a:cs typeface="Open Sans Light"/>
                          <a:sym typeface="Open Sans Light"/>
                        </a:rPr>
                        <a:t>Network is perfect and servers won’t crash</a:t>
                      </a:r>
                      <a:endParaRPr lang="zh-CN" altLang="en-US" sz="1400" b="0" i="0" u="none" strike="noStrike" cap="none" dirty="0">
                        <a:solidFill>
                          <a:schemeClr val="dk2"/>
                        </a:solidFill>
                        <a:latin typeface="Open Sans Light"/>
                        <a:cs typeface="Open Sans Light"/>
                        <a:sym typeface="Open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>
                          <a:solidFill>
                            <a:schemeClr val="dk2"/>
                          </a:solidFill>
                          <a:latin typeface="Open Sans Light"/>
                          <a:cs typeface="Open Sans Light"/>
                          <a:sym typeface="Open Sans Light"/>
                        </a:rPr>
                        <a:t>Message lost, duplication; Server crash</a:t>
                      </a:r>
                      <a:endParaRPr lang="zh-CN" altLang="en-US" sz="1400" b="0" i="0" u="none" strike="noStrike" cap="none" dirty="0">
                        <a:solidFill>
                          <a:schemeClr val="dk2"/>
                        </a:solidFill>
                        <a:latin typeface="Open Sans Light"/>
                        <a:cs typeface="Open Sans Light"/>
                        <a:sym typeface="Open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354318"/>
                  </a:ext>
                </a:extLst>
              </a:tr>
              <a:tr h="6407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>
                          <a:solidFill>
                            <a:schemeClr val="dk2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Software Security</a:t>
                      </a:r>
                      <a:endParaRPr lang="zh-CN" altLang="en-US" sz="1400" b="0" i="0" u="none" strike="noStrike" cap="none" dirty="0">
                        <a:solidFill>
                          <a:schemeClr val="dk2"/>
                        </a:solidFill>
                        <a:latin typeface="Open Sans Light"/>
                        <a:cs typeface="Open Sans Light"/>
                        <a:sym typeface="Open Sans Ligh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>
                          <a:solidFill>
                            <a:schemeClr val="dk2"/>
                          </a:solidFill>
                          <a:latin typeface="Open Sans Light"/>
                          <a:cs typeface="Open Sans Light"/>
                          <a:sym typeface="Open Sans Light"/>
                        </a:rPr>
                        <a:t>Attackers only have certain capability (tactics)</a:t>
                      </a:r>
                      <a:endParaRPr lang="zh-CN" altLang="en-US" sz="1400" b="0" i="0" u="none" strike="noStrike" cap="none" dirty="0">
                        <a:solidFill>
                          <a:schemeClr val="dk2"/>
                        </a:solidFill>
                        <a:latin typeface="Open Sans Light"/>
                        <a:cs typeface="Open Sans Light"/>
                        <a:sym typeface="Open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>
                          <a:solidFill>
                            <a:schemeClr val="dk2"/>
                          </a:solidFill>
                          <a:latin typeface="Open Sans Light"/>
                          <a:cs typeface="Open Sans Light"/>
                          <a:sym typeface="Open Sans Light"/>
                        </a:rPr>
                        <a:t>Unknown tactics; How they exploit</a:t>
                      </a:r>
                      <a:endParaRPr lang="zh-CN" altLang="en-US" sz="1400" b="0" i="0" u="none" strike="noStrike" cap="none" dirty="0">
                        <a:solidFill>
                          <a:schemeClr val="dk2"/>
                        </a:solidFill>
                        <a:latin typeface="Open Sans Light"/>
                        <a:cs typeface="Open Sans Light"/>
                        <a:sym typeface="Open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107393"/>
                  </a:ext>
                </a:extLst>
              </a:tr>
              <a:tr h="6407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>
                          <a:solidFill>
                            <a:schemeClr val="dk2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Human-Computer Interaction</a:t>
                      </a:r>
                      <a:endParaRPr lang="zh-CN" altLang="en-US" sz="1400" b="0" i="0" u="none" strike="noStrike" cap="none" dirty="0">
                        <a:solidFill>
                          <a:schemeClr val="dk2"/>
                        </a:solidFill>
                        <a:latin typeface="Open Sans Light"/>
                        <a:cs typeface="Open Sans Light"/>
                        <a:sym typeface="Open Sans Ligh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>
                          <a:solidFill>
                            <a:schemeClr val="dk2"/>
                          </a:solidFill>
                          <a:latin typeface="Open Sans Light"/>
                          <a:cs typeface="Open Sans Light"/>
                          <a:sym typeface="Open Sans Light"/>
                        </a:rPr>
                        <a:t>Human operators will follow instructions</a:t>
                      </a:r>
                      <a:endParaRPr lang="zh-CN" altLang="en-US" sz="1400" b="0" i="0" u="none" strike="noStrike" cap="none" dirty="0">
                        <a:solidFill>
                          <a:schemeClr val="dk2"/>
                        </a:solidFill>
                        <a:latin typeface="Open Sans Light"/>
                        <a:cs typeface="Open Sans Light"/>
                        <a:sym typeface="Open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>
                          <a:solidFill>
                            <a:schemeClr val="dk2"/>
                          </a:solidFill>
                          <a:latin typeface="Open Sans Light"/>
                          <a:cs typeface="Open Sans Light"/>
                          <a:sym typeface="Open Sans Light"/>
                        </a:rPr>
                        <a:t>Human mistakes</a:t>
                      </a:r>
                      <a:endParaRPr lang="zh-CN" altLang="en-US" sz="1400" b="0" i="0" u="none" strike="noStrike" cap="none" dirty="0">
                        <a:solidFill>
                          <a:schemeClr val="dk2"/>
                        </a:solidFill>
                        <a:latin typeface="Open Sans Light"/>
                        <a:cs typeface="Open Sans Light"/>
                        <a:sym typeface="Open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912715"/>
                  </a:ext>
                </a:extLst>
              </a:tr>
              <a:tr h="6407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>
                          <a:solidFill>
                            <a:schemeClr val="dk2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…</a:t>
                      </a:r>
                      <a:endParaRPr lang="zh-CN" altLang="en-US" sz="1400" b="0" i="0" u="none" strike="noStrike" cap="none" dirty="0">
                        <a:solidFill>
                          <a:schemeClr val="dk2"/>
                        </a:solidFill>
                        <a:latin typeface="Open Sans Light"/>
                        <a:cs typeface="Open Sans Light"/>
                        <a:sym typeface="Open Sans Ligh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>
                          <a:solidFill>
                            <a:schemeClr val="dk2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…</a:t>
                      </a:r>
                      <a:endParaRPr lang="zh-CN" altLang="en-US" sz="1400" b="0" i="0" u="none" strike="noStrike" cap="none" dirty="0">
                        <a:solidFill>
                          <a:schemeClr val="dk2"/>
                        </a:solidFill>
                        <a:latin typeface="Open Sans Light"/>
                        <a:cs typeface="Open Sans Light"/>
                        <a:sym typeface="Open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u="none" strike="noStrike" cap="none" dirty="0">
                          <a:solidFill>
                            <a:schemeClr val="dk2"/>
                          </a:solidFill>
                          <a:latin typeface="Open Sans Light"/>
                          <a:ea typeface="Open Sans Light"/>
                          <a:cs typeface="Open Sans Light"/>
                          <a:sym typeface="Open Sans Light"/>
                        </a:rPr>
                        <a:t>…</a:t>
                      </a:r>
                      <a:endParaRPr lang="zh-CN" altLang="en-US" sz="1400" b="0" i="0" u="none" strike="noStrike" cap="none" dirty="0">
                        <a:solidFill>
                          <a:schemeClr val="dk2"/>
                        </a:solidFill>
                        <a:latin typeface="Open Sans Light"/>
                        <a:cs typeface="Open Sans Light"/>
                        <a:sym typeface="Open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22157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496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6C8F8-2535-45F5-9E54-79909759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Erroneous Human Behaviors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D334F-99EE-40FA-B7B4-8B953BE40E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8B336-0E0A-4CE1-BA47-CE3A28F02337}"/>
              </a:ext>
            </a:extLst>
          </p:cNvPr>
          <p:cNvSpPr txBox="1"/>
          <p:nvPr/>
        </p:nvSpPr>
        <p:spPr>
          <a:xfrm>
            <a:off x="311700" y="4294691"/>
            <a:ext cx="8520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/>
                </a:solidFill>
              </a:rPr>
              <a:t>[Bolton13] </a:t>
            </a:r>
            <a:r>
              <a:rPr lang="en-US" altLang="zh-CN" sz="900" dirty="0">
                <a:solidFill>
                  <a:schemeClr val="bg2"/>
                </a:solidFill>
              </a:rPr>
              <a:t>Bolton, M. L., &amp; Bass, E. J. (2013). Generating erroneous human behavior from strategic knowledge in task models and evaluating its impact on system safety with model checking. IEEE Transactions on Systems, Man, and Cybernetics: Systems, 43(6), 1314–1327. https://doi.org/10.1109/TSMC.2013.2256129</a:t>
            </a:r>
          </a:p>
          <a:p>
            <a:endParaRPr lang="en-US" sz="9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4E7AA9-4DE1-4E60-A64E-38B69D3EE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8" y="1214776"/>
            <a:ext cx="4375972" cy="2576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DA47CD-19A0-4CF8-8556-5C7E8711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674" y="1034221"/>
            <a:ext cx="4161626" cy="3063419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93E7B581-E27C-44EC-B74B-5DCBC308C572}"/>
              </a:ext>
            </a:extLst>
          </p:cNvPr>
          <p:cNvSpPr/>
          <p:nvPr/>
        </p:nvSpPr>
        <p:spPr>
          <a:xfrm>
            <a:off x="1145614" y="1573452"/>
            <a:ext cx="3951986" cy="1776082"/>
          </a:xfrm>
          <a:prstGeom prst="wedgeEllipseCallout">
            <a:avLst>
              <a:gd name="adj1" fmla="val 110887"/>
              <a:gd name="adj2" fmla="val 655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Omission Error-1: A user should perform an action but not!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51013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6C8F8-2535-45F5-9E54-79909759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Erroneous Human Behaviors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D334F-99EE-40FA-B7B4-8B953BE40E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8B336-0E0A-4CE1-BA47-CE3A28F02337}"/>
              </a:ext>
            </a:extLst>
          </p:cNvPr>
          <p:cNvSpPr txBox="1"/>
          <p:nvPr/>
        </p:nvSpPr>
        <p:spPr>
          <a:xfrm>
            <a:off x="311700" y="4294691"/>
            <a:ext cx="8520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/>
                </a:solidFill>
              </a:rPr>
              <a:t>[Bolton13] </a:t>
            </a:r>
            <a:r>
              <a:rPr lang="en-US" altLang="zh-CN" sz="900" dirty="0">
                <a:solidFill>
                  <a:schemeClr val="bg2"/>
                </a:solidFill>
              </a:rPr>
              <a:t>Bolton, M. L., &amp; Bass, E. J. (2013). Generating erroneous human behavior from strategic knowledge in task models and evaluating its impact on system safety with model checking. IEEE Transactions on Systems, Man, and Cybernetics: Systems, 43(6), 1314–1327. https://doi.org/10.1109/TSMC.2013.2256129</a:t>
            </a:r>
          </a:p>
          <a:p>
            <a:endParaRPr lang="en-US" sz="9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4E7AA9-4DE1-4E60-A64E-38B69D3EE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8" y="1214776"/>
            <a:ext cx="4375972" cy="2576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DA47CD-19A0-4CF8-8556-5C7E8711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674" y="1034221"/>
            <a:ext cx="4161626" cy="3063419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93E7B581-E27C-44EC-B74B-5DCBC308C572}"/>
              </a:ext>
            </a:extLst>
          </p:cNvPr>
          <p:cNvSpPr/>
          <p:nvPr/>
        </p:nvSpPr>
        <p:spPr>
          <a:xfrm>
            <a:off x="1145614" y="1573452"/>
            <a:ext cx="3951986" cy="1776082"/>
          </a:xfrm>
          <a:prstGeom prst="wedgeEllipseCallout">
            <a:avLst>
              <a:gd name="adj1" fmla="val 85745"/>
              <a:gd name="adj2" fmla="val 38988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Omission Error-2: A user should continue performing an action but stop executing it prematurely!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19242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82AD1-2018-40CF-9F4C-07E1B8B8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Current Progress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025C9-B2FC-485F-A5F3-77117087F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2" y="1855330"/>
            <a:ext cx="3367500" cy="14328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58DE1-C6AC-48A9-8903-0A2864096E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0E0342-0C92-4264-8A64-C466D8532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342" y="660572"/>
            <a:ext cx="2325743" cy="3822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92BC7-9C09-4611-B402-DC79EE03E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340" y="813436"/>
            <a:ext cx="3037818" cy="366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06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Progress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3137352"/>
            <a:ext cx="3942530" cy="818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4"/>
                <a:ext cx="8520600" cy="1850129"/>
              </a:xfrm>
            </p:spPr>
            <p:txBody>
              <a:bodyPr/>
              <a:lstStyle/>
              <a:p>
                <a:r>
                  <a:rPr lang="en-US" dirty="0"/>
                  <a:t>Human model requires: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Omission Error: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 (not doing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However, the Robust Sys allows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dirty="0"/>
                  <a:t>as well as satisfies the safety property.</a:t>
                </a:r>
              </a:p>
              <a:p>
                <a:r>
                  <a:rPr lang="en-US" dirty="0"/>
                  <a:t>Then, we say the system is robust in the sense of omission error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4"/>
                <a:ext cx="8520600" cy="185012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609" y="3002603"/>
            <a:ext cx="3992691" cy="102801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61AFAAC-93A6-400A-9BB3-C79114D0062B}"/>
              </a:ext>
            </a:extLst>
          </p:cNvPr>
          <p:cNvSpPr/>
          <p:nvPr/>
        </p:nvSpPr>
        <p:spPr>
          <a:xfrm>
            <a:off x="6671634" y="3137352"/>
            <a:ext cx="1395838" cy="7277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270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51DE-0BF7-4033-9198-6ED4705B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F380A3-F33C-4B55-A39E-3219570B66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4267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36CB-E58F-40F2-902C-30732C12A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Current Limitations and Challenges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82EA472-1B2C-43F3-A29F-A14432298F6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                     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 is constrained to the safety property in LTS.</a:t>
                </a:r>
              </a:p>
              <a:p>
                <a:pPr lvl="1">
                  <a:spcBef>
                    <a:spcPts val="800"/>
                  </a:spcBef>
                  <a:spcAft>
                    <a:spcPts val="800"/>
                  </a:spcAft>
                </a:pPr>
                <a:r>
                  <a:rPr lang="en-US" altLang="zh-CN" dirty="0"/>
                  <a:t>What about properties in other forms (e.g., LTL)?</a:t>
                </a:r>
              </a:p>
              <a:p>
                <a:pPr lvl="1">
                  <a:spcBef>
                    <a:spcPts val="800"/>
                  </a:spcBef>
                  <a:spcAft>
                    <a:spcPts val="800"/>
                  </a:spcAft>
                </a:pPr>
                <a:r>
                  <a:rPr lang="en-US" altLang="zh-CN" dirty="0"/>
                  <a:t>What about other properties (e.g., liveness properties)?</a:t>
                </a:r>
              </a:p>
              <a:p>
                <a:r>
                  <a:rPr lang="en-US" altLang="zh-CN" dirty="0"/>
                  <a:t>The mismatch between event-based model (LTS) and stated-based model.</a:t>
                </a:r>
              </a:p>
              <a:p>
                <a:r>
                  <a:rPr lang="en-US" altLang="zh-CN" dirty="0"/>
                  <a:t>Event-based:			State-based: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82EA472-1B2C-43F3-A29F-A14432298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 r="-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0EE86-C372-4247-9067-CEB06064C8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6E8CC-E726-4B33-803E-250DC39C3F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90402" y="1307553"/>
            <a:ext cx="1253486" cy="229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0AF53-5DAB-4DB0-927C-350C9122DA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399" y="3160656"/>
            <a:ext cx="2793990" cy="892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8B4202-84F7-47C3-A811-E934E6897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9517" y="2818285"/>
            <a:ext cx="2679247" cy="157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09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511A-5690-4C40-BA06-1CB12E786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 You!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64D50-6A2B-44D0-B0AF-4C891FF0D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zh-CN" dirty="0"/>
              <a:t>What is Robustness?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zh-CN" dirty="0"/>
              <a:t>Approach Overview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zh-CN" dirty="0"/>
              <a:t>Generating Weakest Assumption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zh-CN" dirty="0"/>
              <a:t>Representation of Robustness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zh-CN" dirty="0"/>
              <a:t>Discussion</a:t>
            </a:r>
          </a:p>
          <a:p>
            <a:endParaRPr lang="zh-CN" alt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EF852-58D8-435F-B1BB-E38977D38E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9835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Robustness in Software?</a:t>
            </a:r>
            <a:endParaRPr dirty="0"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altLang="zh-CN" b="1" dirty="0"/>
              <a:t>IEEE definition:</a:t>
            </a:r>
          </a:p>
          <a:p>
            <a:pPr marL="571500" lvl="1" indent="0">
              <a:spcBef>
                <a:spcPts val="400"/>
              </a:spcBef>
              <a:spcAft>
                <a:spcPts val="1400"/>
              </a:spcAft>
              <a:buNone/>
            </a:pPr>
            <a:r>
              <a:rPr lang="en-US" altLang="zh-CN" sz="1600" dirty="0"/>
              <a:t>The degree to which a system or component can function correctly in the presence of </a:t>
            </a:r>
            <a:r>
              <a:rPr lang="en-US" altLang="zh-CN" sz="1600" b="1" dirty="0"/>
              <a:t>invalid inputs </a:t>
            </a:r>
            <a:r>
              <a:rPr lang="en-US" altLang="zh-CN" sz="1600" dirty="0"/>
              <a:t>or </a:t>
            </a:r>
            <a:r>
              <a:rPr lang="en-US" altLang="zh-CN" sz="1600" b="1" dirty="0"/>
              <a:t>stressful environmental conditions</a:t>
            </a:r>
            <a:r>
              <a:rPr lang="en-US" altLang="zh-CN" sz="1600" dirty="0"/>
              <a:t>.</a:t>
            </a:r>
            <a:endParaRPr lang="en-US" altLang="zh-CN" sz="1600" b="1" dirty="0"/>
          </a:p>
          <a:p>
            <a:pPr marL="114300" indent="0">
              <a:buNone/>
            </a:pPr>
            <a:r>
              <a:rPr lang="en-US" b="1" dirty="0"/>
              <a:t>Existing Work:</a:t>
            </a:r>
          </a:p>
          <a:p>
            <a:pPr>
              <a:spcBef>
                <a:spcPts val="400"/>
              </a:spcBef>
            </a:pPr>
            <a:r>
              <a:rPr lang="en-US" sz="1600" i="1" dirty="0"/>
              <a:t>Fuzz Testing </a:t>
            </a:r>
            <a:r>
              <a:rPr lang="en-US" sz="1600" dirty="0"/>
              <a:t>– uses massive amounts of random input data to fail a system.</a:t>
            </a:r>
          </a:p>
          <a:p>
            <a:pPr>
              <a:spcBef>
                <a:spcPts val="400"/>
              </a:spcBef>
            </a:pPr>
            <a:r>
              <a:rPr lang="en-US" sz="1600" i="1" dirty="0"/>
              <a:t>Chaos Engineering </a:t>
            </a:r>
            <a:r>
              <a:rPr lang="en-US" sz="1600" dirty="0"/>
              <a:t>– puts a system in an extremely chaos environment to fail the system.</a:t>
            </a:r>
          </a:p>
          <a:p>
            <a:pPr>
              <a:spcBef>
                <a:spcPts val="400"/>
              </a:spcBef>
            </a:pPr>
            <a:r>
              <a:rPr lang="en-US" sz="1600" dirty="0"/>
              <a:t>… (Mostly focus on verification)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8472458" y="4688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Robustness in Software?</a:t>
            </a:r>
            <a:endParaRPr dirty="0"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altLang="zh-CN" b="1" dirty="0"/>
              <a:t>IEEE definition:</a:t>
            </a:r>
          </a:p>
          <a:p>
            <a:pPr marL="571500" lvl="1" indent="0">
              <a:spcBef>
                <a:spcPts val="400"/>
              </a:spcBef>
              <a:spcAft>
                <a:spcPts val="1400"/>
              </a:spcAft>
              <a:buNone/>
            </a:pPr>
            <a:r>
              <a:rPr lang="en-US" altLang="zh-CN" sz="1600" dirty="0"/>
              <a:t>The degree to which a system or component can function correctly in the presence of </a:t>
            </a:r>
            <a:r>
              <a:rPr lang="en-US" altLang="zh-CN" sz="1600" b="1" dirty="0"/>
              <a:t>invalid inputs </a:t>
            </a:r>
            <a:r>
              <a:rPr lang="en-US" altLang="zh-CN" sz="1600" dirty="0"/>
              <a:t>or </a:t>
            </a:r>
            <a:r>
              <a:rPr lang="en-US" altLang="zh-CN" sz="1600" b="1" dirty="0"/>
              <a:t>stressful environmental conditions</a:t>
            </a:r>
            <a:r>
              <a:rPr lang="en-US" altLang="zh-CN" sz="1600" dirty="0"/>
              <a:t>.</a:t>
            </a:r>
            <a:endParaRPr lang="en-US" altLang="zh-CN" sz="1600" b="1" dirty="0"/>
          </a:p>
          <a:p>
            <a:pPr marL="114300" indent="0">
              <a:buNone/>
            </a:pPr>
            <a:r>
              <a:rPr lang="en-US" b="1" dirty="0"/>
              <a:t>Existing Work:</a:t>
            </a:r>
          </a:p>
          <a:p>
            <a:pPr>
              <a:spcBef>
                <a:spcPts val="400"/>
              </a:spcBef>
            </a:pPr>
            <a:r>
              <a:rPr lang="en-US" sz="1600" i="1" dirty="0"/>
              <a:t>Fuzz Testing </a:t>
            </a:r>
            <a:r>
              <a:rPr lang="en-US" sz="1600" dirty="0"/>
              <a:t>– uses massive amounts of random input data to fail a system.</a:t>
            </a:r>
          </a:p>
          <a:p>
            <a:pPr>
              <a:spcBef>
                <a:spcPts val="400"/>
              </a:spcBef>
            </a:pPr>
            <a:r>
              <a:rPr lang="en-US" sz="1600" i="1" dirty="0"/>
              <a:t>Chaos Engineering </a:t>
            </a:r>
            <a:r>
              <a:rPr lang="en-US" sz="1600" dirty="0"/>
              <a:t>– puts a system in an extremely chaos environment to fail the system.</a:t>
            </a:r>
          </a:p>
          <a:p>
            <a:pPr>
              <a:spcBef>
                <a:spcPts val="400"/>
              </a:spcBef>
            </a:pPr>
            <a:r>
              <a:rPr lang="en-US" sz="1600" dirty="0"/>
              <a:t>… (Mostly focus on verification)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8472458" y="46887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B42D5667-5A40-40BB-A75E-9E91E5773526}"/>
              </a:ext>
            </a:extLst>
          </p:cNvPr>
          <p:cNvSpPr/>
          <p:nvPr/>
        </p:nvSpPr>
        <p:spPr>
          <a:xfrm>
            <a:off x="3578400" y="2793600"/>
            <a:ext cx="4298400" cy="1344050"/>
          </a:xfrm>
          <a:prstGeom prst="wedgeEllipseCallout">
            <a:avLst>
              <a:gd name="adj1" fmla="val -78407"/>
              <a:gd name="adj2" fmla="val -6163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Error Rate as an approximation of robustness.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No direct measurements</a:t>
            </a:r>
          </a:p>
        </p:txBody>
      </p:sp>
    </p:spTree>
    <p:extLst>
      <p:ext uri="{BB962C8B-B14F-4D97-AF65-F5344CB8AC3E}">
        <p14:creationId xmlns:p14="http://schemas.microsoft.com/office/powerpoint/2010/main" val="1821590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9992-97D5-4FD9-81C6-25AD1655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557EE-02B7-4CF8-93A1-2ED682732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600"/>
              </a:spcAft>
            </a:pPr>
            <a:r>
              <a:rPr lang="en-US" altLang="zh-CN" dirty="0"/>
              <a:t>For a given system, can we tell what a system can do/cannot do without using trial-and-error?</a:t>
            </a:r>
          </a:p>
          <a:p>
            <a:pPr>
              <a:spcAft>
                <a:spcPts val="1600"/>
              </a:spcAft>
            </a:pPr>
            <a:r>
              <a:rPr lang="en-US" altLang="zh-CN" dirty="0"/>
              <a:t>To achieve correct-by-design, can we tell how robust a system is in advance?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DE9C4-F97C-4270-82B6-61307A8151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4950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9C55C-F5C0-4EF0-95EF-44D37B1AD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9ACF4-5BD0-49B7-94E1-E26E6BAF9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600"/>
              </a:spcAft>
            </a:pPr>
            <a:r>
              <a:rPr lang="en-US" altLang="zh-CN" dirty="0"/>
              <a:t>For a distributed protocol, what are the fault models it can handle?</a:t>
            </a:r>
          </a:p>
          <a:p>
            <a:pPr>
              <a:spcAft>
                <a:spcPts val="1600"/>
              </a:spcAft>
            </a:pPr>
            <a:r>
              <a:rPr lang="en-US" altLang="zh-CN" dirty="0"/>
              <a:t>For a security protocol, what are all the possible exploits it can protect from?</a:t>
            </a:r>
          </a:p>
          <a:p>
            <a:pPr>
              <a:spcAft>
                <a:spcPts val="1600"/>
              </a:spcAft>
            </a:pPr>
            <a:r>
              <a:rPr lang="en-US" altLang="zh-CN" dirty="0"/>
              <a:t>For a human-computer interface, what are all the human errors it can deal with?</a:t>
            </a:r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35058-C844-450F-B41C-61599E79A1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0079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DFFA-F0F5-47D3-9992-641A0AA4D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 Focus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78D62-FD21-4692-8BF5-54F733356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altLang="zh-CN" sz="2000" dirty="0"/>
              <a:t>How to characterize the ability of a system to ensure </a:t>
            </a:r>
            <a:r>
              <a:rPr lang="en-US" altLang="zh-CN" sz="2000" i="1" u="sng" dirty="0"/>
              <a:t>correct</a:t>
            </a:r>
            <a:r>
              <a:rPr lang="en-US" altLang="zh-CN" sz="2000" dirty="0"/>
              <a:t> function against </a:t>
            </a:r>
            <a:r>
              <a:rPr lang="en-US" altLang="zh-CN" sz="2000" i="1" u="sng" dirty="0"/>
              <a:t>erroneous behaviors</a:t>
            </a:r>
            <a:r>
              <a:rPr lang="en-US" altLang="zh-CN" sz="2000" dirty="0"/>
              <a:t> in the </a:t>
            </a:r>
            <a:r>
              <a:rPr lang="en-US" altLang="zh-CN" sz="2000" i="1" u="sng" dirty="0"/>
              <a:t>environment</a:t>
            </a:r>
            <a:r>
              <a:rPr lang="en-US" altLang="zh-CN" sz="2000" dirty="0"/>
              <a:t>?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zh-CN" dirty="0"/>
              <a:t>What’s the definition of correct</a:t>
            </a:r>
            <a:r>
              <a:rPr lang="en-US" altLang="zh-CN" i="1" dirty="0"/>
              <a:t> </a:t>
            </a:r>
            <a:r>
              <a:rPr lang="en-US" altLang="zh-CN" dirty="0"/>
              <a:t>system function?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zh-CN" dirty="0"/>
              <a:t>How to represent system/environment behaviors?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zh-CN" dirty="0"/>
              <a:t>What’s the representation of system ability to handle erroneous behaviors (i.e., the representation of robustness)?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F533C-902A-4F7A-8732-63DB3545E9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76607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85.9393"/>
  <p:tag name="LATEXADDIN" val="\documentclass{article}&#10;\usepackage{amsmath}&#10;\usepackage{amssymb}&#10;\pagestyle{empty}&#10;\begin{document}&#10;&#10;$S || E \vDash P$&#10;&#10;&#10;\end{document}"/>
  <p:tag name="IGUANATEXSIZE" val="18"/>
  <p:tag name="IGUANATEXCURSOR" val="109"/>
  <p:tag name="TRANSPARENCY" val="True"/>
  <p:tag name="FILENAME" val=""/>
  <p:tag name="LATEXENGINEID" val="0"/>
  <p:tag name="TEMPFOLDER" val=".\t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387.701"/>
  <p:tag name="LATEXADDIN" val="\documentclass{article}&#10;\usepackage{amsmath}&#10;\usepackage{amssymb}&#10;\pagestyle{empty}&#10;\begin{document}&#10;&#10;$S || WE_S \vDash P, \quad \Delta_S = Beh(WE_S) - Beh(E)$&#10;&#10;&#10;\end{document}"/>
  <p:tag name="IGUANATEXSIZE" val="22"/>
  <p:tag name="IGUANATEXCURSOR" val="158"/>
  <p:tag name="TRANSPARENCY" val="True"/>
  <p:tag name="FILENAME" val=""/>
  <p:tag name="LATEXENGINEID" val="0"/>
  <p:tag name="TEMPFOLDER" val=".\t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387.701"/>
  <p:tag name="LATEXADDIN" val="\documentclass{article}&#10;\usepackage{amsmath}&#10;\usepackage{amssymb}&#10;\pagestyle{empty}&#10;\begin{document}&#10;&#10;$S || WE_S \vDash P, \quad \Delta_S = Beh(WE_S) - Beh(E)$&#10;&#10;&#10;\end{document}"/>
  <p:tag name="IGUANATEXSIZE" val="22"/>
  <p:tag name="IGUANATEXCURSOR" val="158"/>
  <p:tag name="TRANSPARENCY" val="True"/>
  <p:tag name="FILENAME" val=""/>
  <p:tag name="LATEXENGINEID" val="0"/>
  <p:tag name="TEMPFOLDER" val=".\t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85.4143"/>
  <p:tag name="LATEXADDIN" val="\documentclass{article}&#10;\usepackage{amsmath}&#10;\usepackage{amssymb}&#10;\pagestyle{empty}&#10;\begin{document}&#10;&#10;&#10;$S || WE_{S} \vDash P$&#10;&#10;\end{document}"/>
  <p:tag name="IGUANATEXSIZE" val="18"/>
  <p:tag name="IGUANATEXCURSOR" val="114"/>
  <p:tag name="TRANSPARENCY" val="True"/>
  <p:tag name="FILENAME" val=""/>
  <p:tag name="LATEXENGINEID" val="0"/>
  <p:tag name="TEMPFOLDER" val=".\t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95.4256"/>
  <p:tag name="LATEXADDIN" val="\documentclass{article}&#10;\usepackage{amsmath}&#10;\usepackage{amssymb}&#10;\pagestyle{empty}&#10;\begin{document}&#10;&#10;$S || E' \vDash P \, ?$&#10;&#10;&#10;\end{document}"/>
  <p:tag name="IGUANATEXSIZE" val="18"/>
  <p:tag name="IGUANATEXCURSOR" val="112"/>
  <p:tag name="TRANSPARENCY" val="True"/>
  <p:tag name="FILENAME" val=""/>
  <p:tag name="LATEXENGINEID" val="0"/>
  <p:tag name="TEMPFOLDER" val=".\t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92.089"/>
  <p:tag name="LATEXADDIN" val="\documentclass{article}&#10;\usepackage{amsmath}&#10;\pagestyle{empty}&#10;\begin{document}&#10;&#10;$\Delta = Beh(E') - Beh(E)$&#10;&#10;&#10;\end{document}"/>
  <p:tag name="IGUANATEXSIZE" val="18"/>
  <p:tag name="IGUANATEXCURSOR" val="103"/>
  <p:tag name="TRANSPARENCY" val="True"/>
  <p:tag name="FILENAME" val=""/>
  <p:tag name="LATEXENGINEID" val="0"/>
  <p:tag name="TEMPFOLDER" val=".\t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85.9393"/>
  <p:tag name="LATEXADDIN" val="\documentclass{article}&#10;\usepackage{amsmath}&#10;\usepackage{amssymb}&#10;\pagestyle{empty}&#10;\begin{document}&#10;&#10;$S || E \vDash P$&#10;&#10;&#10;\end{document}"/>
  <p:tag name="IGUANATEXSIZE" val="18"/>
  <p:tag name="IGUANATEXCURSOR" val="109"/>
  <p:tag name="TRANSPARENCY" val="True"/>
  <p:tag name="FILENAME" val=""/>
  <p:tag name="LATEXENGINEID" val="0"/>
  <p:tag name="TEMPFOLDER" val=".\t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95.4256"/>
  <p:tag name="LATEXADDIN" val="\documentclass{article}&#10;\usepackage{amsmath}&#10;\usepackage{amssymb}&#10;\pagestyle{empty}&#10;\begin{document}&#10;&#10;$S || E' \vDash P \, ?$&#10;&#10;&#10;\end{document}"/>
  <p:tag name="IGUANATEXSIZE" val="18"/>
  <p:tag name="IGUANATEXCURSOR" val="112"/>
  <p:tag name="TRANSPARENCY" val="True"/>
  <p:tag name="FILENAME" val=""/>
  <p:tag name="LATEXENGINEID" val="0"/>
  <p:tag name="TEMPFOLDER" val=".\t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92.089"/>
  <p:tag name="LATEXADDIN" val="\documentclass{article}&#10;\usepackage{amsmath}&#10;\pagestyle{empty}&#10;\begin{document}&#10;&#10;$\Delta = Beh(E') - Beh(E)$&#10;&#10;&#10;\end{document}"/>
  <p:tag name="IGUANATEXSIZE" val="18"/>
  <p:tag name="IGUANATEXCURSOR" val="103"/>
  <p:tag name="TRANSPARENCY" val="True"/>
  <p:tag name="FILENAME" val=""/>
  <p:tag name="LATEXENGINEID" val="0"/>
  <p:tag name="TEMPFOLDER" val=".\t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85.4143"/>
  <p:tag name="LATEXADDIN" val="\documentclass{article}&#10;\usepackage{amsmath}&#10;\usepackage{amssymb}&#10;\pagestyle{empty}&#10;\begin{document}&#10;&#10;&#10;$S || WE_{S} \vDash P$&#10;&#10;\end{document}"/>
  <p:tag name="IGUANATEXSIZE" val="18"/>
  <p:tag name="IGUANATEXCURSOR" val="114"/>
  <p:tag name="TRANSPARENCY" val="True"/>
  <p:tag name="FILENAME" val=""/>
  <p:tag name="LATEXENGINEID" val="0"/>
  <p:tag name="TEMPFOLDER" val=".\t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270.716"/>
  <p:tag name="LATEXADDIN" val="\documentclass{article}&#10;\usepackage{amsmath}&#10;\usepackage{amssymb}&#10;\pagestyle{empty}&#10;\begin{document}&#10;&#10;$\forall E' : S || E' \vDash P \Leftrightarrow Beh(E') \subseteq Beh(WE_S)$&#10;&#10;&#10;\end{document}"/>
  <p:tag name="IGUANATEXSIZE" val="18"/>
  <p:tag name="IGUANATEXCURSOR" val="155"/>
  <p:tag name="TRANSPARENCY" val="True"/>
  <p:tag name="FILENAME" val=""/>
  <p:tag name="LATEXENGINEID" val="0"/>
  <p:tag name="TEMPFOLDER" val=".\t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529.059"/>
  <p:tag name="LATEXADDIN" val="\documentclass{article}&#10;\usepackage{amsmath}&#10;\pagestyle{empty}&#10;\begin{document}&#10;&#10;$\Delta_S = Beh(WE_S) - Beh(E)$&#10;&#10;&#10;\end{document}"/>
  <p:tag name="IGUANATEXSIZE" val="18"/>
  <p:tag name="IGUANATEXCURSOR" val="111"/>
  <p:tag name="TRANSPARENCY" val="True"/>
  <p:tag name="FILENAME" val=""/>
  <p:tag name="LATEXENGINEID" val="0"/>
  <p:tag name="TEMPFOLDER" val=".\t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py of ISR GoogleSlides Template.pptx" id="{AFA3AE7C-40E5-4A8F-ABAA-212ABDD276BB}" vid="{E80D9691-7BF2-4E79-A604-5B4D0674365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ISR Template</Template>
  <TotalTime>6867</TotalTime>
  <Words>2604</Words>
  <Application>Microsoft Office PowerPoint</Application>
  <PresentationFormat>On-screen Show (16:9)</PresentationFormat>
  <Paragraphs>273</Paragraphs>
  <Slides>46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Open Sans</vt:lpstr>
      <vt:lpstr>Open Sans Light</vt:lpstr>
      <vt:lpstr>Cambria Math</vt:lpstr>
      <vt:lpstr>Open Sans SemiBold</vt:lpstr>
      <vt:lpstr>Arial</vt:lpstr>
      <vt:lpstr>Simple Light</vt:lpstr>
      <vt:lpstr>How to characterize Software Robustness A formal approach</vt:lpstr>
      <vt:lpstr>Agenda</vt:lpstr>
      <vt:lpstr>What is Robustness?</vt:lpstr>
      <vt:lpstr>Expected vs Reality</vt:lpstr>
      <vt:lpstr>What is Robustness in Software?</vt:lpstr>
      <vt:lpstr>What is Robustness in Software?</vt:lpstr>
      <vt:lpstr>Motivation</vt:lpstr>
      <vt:lpstr>Motivation</vt:lpstr>
      <vt:lpstr>Research Focus</vt:lpstr>
      <vt:lpstr>Motivation Example</vt:lpstr>
      <vt:lpstr>Motivation Example</vt:lpstr>
      <vt:lpstr>Behavior Model</vt:lpstr>
      <vt:lpstr>Behavior Model</vt:lpstr>
      <vt:lpstr>Behavior Model</vt:lpstr>
      <vt:lpstr>Safety Property</vt:lpstr>
      <vt:lpstr>Safety Property</vt:lpstr>
      <vt:lpstr>Safety Property Satisfied!</vt:lpstr>
      <vt:lpstr>Example of Human Error</vt:lpstr>
      <vt:lpstr>Example of Human Error</vt:lpstr>
      <vt:lpstr>Example of Human Error</vt:lpstr>
      <vt:lpstr>Example of Human Error</vt:lpstr>
      <vt:lpstr>Example of Human Error</vt:lpstr>
      <vt:lpstr>Example of Human Error</vt:lpstr>
      <vt:lpstr>A Formal View of Testing Robustness</vt:lpstr>
      <vt:lpstr>A Formal View of Testing Robustness</vt:lpstr>
      <vt:lpstr>A Formal View of Testing Robustness</vt:lpstr>
      <vt:lpstr>Another way around</vt:lpstr>
      <vt:lpstr>Questions to solve</vt:lpstr>
      <vt:lpstr>Questions to solve</vt:lpstr>
      <vt:lpstr>Generating Weakest Assumption</vt:lpstr>
      <vt:lpstr>Generating Weakest Assumption</vt:lpstr>
      <vt:lpstr>Interpretation of Δ</vt:lpstr>
      <vt:lpstr>Representation of Robustness</vt:lpstr>
      <vt:lpstr>Representation of Errors/Robustness</vt:lpstr>
      <vt:lpstr>Representation of Errors/Robustness</vt:lpstr>
      <vt:lpstr>Human Behavior Model: EOFM</vt:lpstr>
      <vt:lpstr>Human Behavior Model: EOFM</vt:lpstr>
      <vt:lpstr>Human Behavior Model: EOFM</vt:lpstr>
      <vt:lpstr>Human Behavior Model: EOFM</vt:lpstr>
      <vt:lpstr>Erroneous Human Behaviors</vt:lpstr>
      <vt:lpstr>Erroneous Human Behaviors</vt:lpstr>
      <vt:lpstr>Current Progress</vt:lpstr>
      <vt:lpstr>Current Progress</vt:lpstr>
      <vt:lpstr>Discussion</vt:lpstr>
      <vt:lpstr>Current Limitations and Challenges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Measure Robustness A formal approach</dc:title>
  <dc:creator>Zhang chang jian</dc:creator>
  <cp:lastModifiedBy>Zhang chang jian</cp:lastModifiedBy>
  <cp:revision>219</cp:revision>
  <dcterms:created xsi:type="dcterms:W3CDTF">2019-10-18T14:39:47Z</dcterms:created>
  <dcterms:modified xsi:type="dcterms:W3CDTF">2019-11-19T04:38:55Z</dcterms:modified>
</cp:coreProperties>
</file>